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4235" r:id="rId2"/>
    <p:sldMasterId id="2147484289" r:id="rId3"/>
    <p:sldMasterId id="2147484301" r:id="rId4"/>
    <p:sldMasterId id="2147484313" r:id="rId5"/>
    <p:sldMasterId id="2147484330" r:id="rId6"/>
  </p:sldMasterIdLst>
  <p:notesMasterIdLst>
    <p:notesMasterId r:id="rId18"/>
  </p:notesMasterIdLst>
  <p:sldIdLst>
    <p:sldId id="629" r:id="rId7"/>
    <p:sldId id="722" r:id="rId8"/>
    <p:sldId id="689" r:id="rId9"/>
    <p:sldId id="711" r:id="rId10"/>
    <p:sldId id="710" r:id="rId11"/>
    <p:sldId id="699" r:id="rId12"/>
    <p:sldId id="700" r:id="rId13"/>
    <p:sldId id="715" r:id="rId14"/>
    <p:sldId id="717" r:id="rId15"/>
    <p:sldId id="720" r:id="rId16"/>
    <p:sldId id="72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9534D94-7335-4D3F-90CA-B44C99A47739}">
          <p14:sldIdLst>
            <p14:sldId id="629"/>
            <p14:sldId id="722"/>
            <p14:sldId id="689"/>
            <p14:sldId id="711"/>
            <p14:sldId id="710"/>
            <p14:sldId id="699"/>
            <p14:sldId id="700"/>
            <p14:sldId id="715"/>
            <p14:sldId id="717"/>
            <p14:sldId id="720"/>
            <p14:sldId id="72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6DC88"/>
    <a:srgbClr val="006DB4"/>
    <a:srgbClr val="FFFF09"/>
    <a:srgbClr val="E91002"/>
    <a:srgbClr val="111629"/>
    <a:srgbClr val="BF0501"/>
    <a:srgbClr val="FF00FF"/>
    <a:srgbClr val="FF0000"/>
    <a:srgbClr val="DA3866"/>
    <a:srgbClr val="FFFF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3456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0" y="84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1FF1CC-E24B-483D-B2AA-82398F1E6EAD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30B15E-669A-4EC6-82B0-8FE67CE39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302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88874B-FE22-41A0-8249-45C690F079C5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2697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36320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6000" y="3200400"/>
            <a:ext cx="100584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6000" y="4724400"/>
            <a:ext cx="9144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2019-04-15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319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685800"/>
            <a:ext cx="9652000" cy="38862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2019-04-15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78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6000" y="685808"/>
            <a:ext cx="2438400" cy="54101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4400" y="685801"/>
            <a:ext cx="7620000" cy="48768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2019-04-15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1451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36320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6000" y="3200400"/>
            <a:ext cx="100584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6000" y="4724400"/>
            <a:ext cx="9144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2019-04-15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1686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2019-04-15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7605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36320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3276600"/>
            <a:ext cx="100584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4953000"/>
            <a:ext cx="9144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2019-04-15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2008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0" y="609601"/>
            <a:ext cx="4876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609601"/>
            <a:ext cx="4876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2019-04-15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4783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1936" y="609605"/>
            <a:ext cx="4876800" cy="639763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1936" y="1329264"/>
            <a:ext cx="4876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36" y="609605"/>
            <a:ext cx="4876800" cy="639763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36" y="1329264"/>
            <a:ext cx="4876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2019-04-15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011936" y="1249363"/>
            <a:ext cx="487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193536" y="1249363"/>
            <a:ext cx="487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7146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2019-04-15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745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2019-04-15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613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4572000"/>
            <a:ext cx="904646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7821" y="457254"/>
            <a:ext cx="6126579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87" y="457200"/>
            <a:ext cx="3564876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2019-04-15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2871259" y="2514345"/>
            <a:ext cx="3810000" cy="2117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1428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2019-04-15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8426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1936" y="4572000"/>
            <a:ext cx="904646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36320" y="457200"/>
            <a:ext cx="100584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33856" y="3505250"/>
            <a:ext cx="9855200" cy="804863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2019-04-15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2540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685800"/>
            <a:ext cx="9652000" cy="38862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2019-04-15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1385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6000" y="685857"/>
            <a:ext cx="2438400" cy="54101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4400" y="685801"/>
            <a:ext cx="7620000" cy="48768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2019-04-15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2741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36320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6000" y="3200400"/>
            <a:ext cx="100584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6000" y="4724400"/>
            <a:ext cx="9144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2019-04-15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9467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2019-04-15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1333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36320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3276600"/>
            <a:ext cx="100584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4953000"/>
            <a:ext cx="9144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1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2019-04-15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2490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0" y="609601"/>
            <a:ext cx="4876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609601"/>
            <a:ext cx="4876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2019-04-15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5786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1936" y="609605"/>
            <a:ext cx="4876800" cy="639763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1936" y="1329264"/>
            <a:ext cx="4876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36" y="609605"/>
            <a:ext cx="4876800" cy="639763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36" y="1329264"/>
            <a:ext cx="4876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2019-04-15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011936" y="1249363"/>
            <a:ext cx="487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193536" y="1249363"/>
            <a:ext cx="487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80303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2019-04-15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6830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2019-04-15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470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36320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3276600"/>
            <a:ext cx="100584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4953000"/>
            <a:ext cx="9144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2019-04-15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1348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4572000"/>
            <a:ext cx="904646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7821" y="457257"/>
            <a:ext cx="6126579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87" y="457200"/>
            <a:ext cx="3564876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2019-04-15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2871259" y="2514347"/>
            <a:ext cx="3810000" cy="2117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19524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1936" y="4572000"/>
            <a:ext cx="904646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36320" y="457200"/>
            <a:ext cx="100584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33856" y="3505253"/>
            <a:ext cx="9855200" cy="804863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2019-04-15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639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685800"/>
            <a:ext cx="9652000" cy="38862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2019-04-15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6274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6000" y="685859"/>
            <a:ext cx="2438400" cy="54101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4400" y="685801"/>
            <a:ext cx="7620000" cy="48768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2019-04-15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8818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36320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6000" y="3200400"/>
            <a:ext cx="100584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6000" y="4724400"/>
            <a:ext cx="9144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2019-04-15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1533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2019-04-15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2513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36320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3276600"/>
            <a:ext cx="100584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4953000"/>
            <a:ext cx="9144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2019-04-15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1325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0" y="609601"/>
            <a:ext cx="4876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609601"/>
            <a:ext cx="4876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2019-04-15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5144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1936" y="609605"/>
            <a:ext cx="4876800" cy="639763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1936" y="1329264"/>
            <a:ext cx="4876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36" y="609605"/>
            <a:ext cx="4876800" cy="639763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36" y="1329264"/>
            <a:ext cx="4876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2019-04-15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011936" y="1249363"/>
            <a:ext cx="487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193536" y="1249363"/>
            <a:ext cx="487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22984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2019-04-15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593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0" y="609601"/>
            <a:ext cx="4876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609601"/>
            <a:ext cx="4876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2019-04-15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2902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2019-04-15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0870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4572000"/>
            <a:ext cx="904646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7821" y="457255"/>
            <a:ext cx="6126579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87" y="457200"/>
            <a:ext cx="3564876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2019-04-15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2871259" y="2514346"/>
            <a:ext cx="3810000" cy="2117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7738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1936" y="4572000"/>
            <a:ext cx="904646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36320" y="457200"/>
            <a:ext cx="100584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33856" y="3505251"/>
            <a:ext cx="9855200" cy="804863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2019-04-15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9431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685800"/>
            <a:ext cx="9652000" cy="38862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2019-04-15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2471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6000" y="685858"/>
            <a:ext cx="2438400" cy="54101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4400" y="685801"/>
            <a:ext cx="7620000" cy="48768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2019-04-15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3981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5712A-E38D-45EC-8E8D-F38CB65616AB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C1C98-21D0-4B8E-865B-0C2B77546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0431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5712A-E38D-45EC-8E8D-F38CB65616AB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C1C98-21D0-4B8E-865B-0C2B77546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1448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5712A-E38D-45EC-8E8D-F38CB65616AB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C1C98-21D0-4B8E-865B-0C2B77546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2294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5712A-E38D-45EC-8E8D-F38CB65616AB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C1C98-21D0-4B8E-865B-0C2B77546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5748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5712A-E38D-45EC-8E8D-F38CB65616AB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C1C98-21D0-4B8E-865B-0C2B77546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430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1936" y="609600"/>
            <a:ext cx="48768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1936" y="1329264"/>
            <a:ext cx="4876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36" y="609600"/>
            <a:ext cx="48768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36" y="1329264"/>
            <a:ext cx="4876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2019-04-15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011936" y="1249362"/>
            <a:ext cx="487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193536" y="1249362"/>
            <a:ext cx="487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66076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5712A-E38D-45EC-8E8D-F38CB65616AB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C1C98-21D0-4B8E-865B-0C2B77546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1492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5712A-E38D-45EC-8E8D-F38CB65616AB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C1C98-21D0-4B8E-865B-0C2B77546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2993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5712A-E38D-45EC-8E8D-F38CB65616AB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C1C98-21D0-4B8E-865B-0C2B77546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93603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5712A-E38D-45EC-8E8D-F38CB65616AB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C1C98-21D0-4B8E-865B-0C2B77546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18443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5712A-E38D-45EC-8E8D-F38CB65616AB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C1C98-21D0-4B8E-865B-0C2B77546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26571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5712A-E38D-45EC-8E8D-F38CB65616AB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C1C98-21D0-4B8E-865B-0C2B775460A3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6412222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5712A-E38D-45EC-8E8D-F38CB65616AB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C1C98-21D0-4B8E-865B-0C2B77546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47283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5712A-E38D-45EC-8E8D-F38CB65616AB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C1C98-21D0-4B8E-865B-0C2B775460A3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0890638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5712A-E38D-45EC-8E8D-F38CB65616AB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C1C98-21D0-4B8E-865B-0C2B77546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4166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5712A-E38D-45EC-8E8D-F38CB65616AB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C1C98-21D0-4B8E-865B-0C2B77546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9896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2019-04-15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32266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5712A-E38D-45EC-8E8D-F38CB65616AB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C1C98-21D0-4B8E-865B-0C2B77546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79680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763D8-719F-4A69-8C0D-2FAF1719CC1D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5AC0-C0D3-42ED-B203-B47660238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60685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763D8-719F-4A69-8C0D-2FAF1719CC1D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5AC0-C0D3-42ED-B203-B47660238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20481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763D8-719F-4A69-8C0D-2FAF1719CC1D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5AC0-C0D3-42ED-B203-B47660238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02119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763D8-719F-4A69-8C0D-2FAF1719CC1D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5AC0-C0D3-42ED-B203-B47660238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02491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763D8-719F-4A69-8C0D-2FAF1719CC1D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5AC0-C0D3-42ED-B203-B47660238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51430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763D8-719F-4A69-8C0D-2FAF1719CC1D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5AC0-C0D3-42ED-B203-B47660238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28772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763D8-719F-4A69-8C0D-2FAF1719CC1D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5AC0-C0D3-42ED-B203-B47660238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48378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763D8-719F-4A69-8C0D-2FAF1719CC1D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5AC0-C0D3-42ED-B203-B47660238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60243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763D8-719F-4A69-8C0D-2FAF1719CC1D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5AC0-C0D3-42ED-B203-B47660238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918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2019-04-15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38076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763D8-719F-4A69-8C0D-2FAF1719CC1D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5AC0-C0D3-42ED-B203-B47660238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0923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763D8-719F-4A69-8C0D-2FAF1719CC1D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5AC0-C0D3-42ED-B203-B47660238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938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4572000"/>
            <a:ext cx="904646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7821" y="457207"/>
            <a:ext cx="6126579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3" y="457200"/>
            <a:ext cx="3564876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2019-04-15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2871259" y="2514339"/>
            <a:ext cx="3810000" cy="2117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3540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1936" y="4572000"/>
            <a:ext cx="904646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36320" y="457200"/>
            <a:ext cx="100584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33856" y="3505200"/>
            <a:ext cx="98552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2019-04-15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465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000" y="4572000"/>
            <a:ext cx="90424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685800"/>
            <a:ext cx="100584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31200" y="620878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2019-04-15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15999" y="6208783"/>
            <a:ext cx="64984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00" y="5687575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6320" y="0"/>
            <a:ext cx="100584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158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000" y="4572000"/>
            <a:ext cx="90424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685800"/>
            <a:ext cx="100584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31200" y="620879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2019-04-15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16039" y="6208795"/>
            <a:ext cx="64984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00" y="5687587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6320" y="0"/>
            <a:ext cx="100584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678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6" r:id="rId1"/>
    <p:sldLayoutId id="2147484237" r:id="rId2"/>
    <p:sldLayoutId id="2147484238" r:id="rId3"/>
    <p:sldLayoutId id="2147484239" r:id="rId4"/>
    <p:sldLayoutId id="2147484240" r:id="rId5"/>
    <p:sldLayoutId id="2147484241" r:id="rId6"/>
    <p:sldLayoutId id="2147484242" r:id="rId7"/>
    <p:sldLayoutId id="2147484243" r:id="rId8"/>
    <p:sldLayoutId id="2147484244" r:id="rId9"/>
    <p:sldLayoutId id="2147484245" r:id="rId10"/>
    <p:sldLayoutId id="2147484246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000" y="4572000"/>
            <a:ext cx="90424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685800"/>
            <a:ext cx="100584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31200" y="620879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2019-04-15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16039" y="6208796"/>
            <a:ext cx="64984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00" y="5687588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6320" y="0"/>
            <a:ext cx="100584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679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0" r:id="rId1"/>
    <p:sldLayoutId id="2147484291" r:id="rId2"/>
    <p:sldLayoutId id="2147484292" r:id="rId3"/>
    <p:sldLayoutId id="2147484293" r:id="rId4"/>
    <p:sldLayoutId id="2147484294" r:id="rId5"/>
    <p:sldLayoutId id="2147484295" r:id="rId6"/>
    <p:sldLayoutId id="2147484296" r:id="rId7"/>
    <p:sldLayoutId id="2147484297" r:id="rId8"/>
    <p:sldLayoutId id="2147484298" r:id="rId9"/>
    <p:sldLayoutId id="2147484299" r:id="rId10"/>
    <p:sldLayoutId id="2147484300" r:id="rId11"/>
  </p:sldLayoutIdLst>
  <p:txStyles>
    <p:titleStyle>
      <a:lvl1pPr algn="l" defTabSz="914354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06" indent="-274306" algn="l" defTabSz="914354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30" indent="-274306" algn="l" defTabSz="914354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37" indent="-228589" algn="l" defTabSz="914354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2942" indent="-228589" algn="l" defTabSz="914354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532" indent="-228589" algn="l" defTabSz="914354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838" indent="-228589" algn="l" defTabSz="914354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856" indent="-228589" algn="l" defTabSz="914354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450" indent="-228589" algn="l" defTabSz="914354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757" indent="-228589" algn="l" defTabSz="914354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000" y="4572000"/>
            <a:ext cx="90424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685800"/>
            <a:ext cx="100584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31200" y="620879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2019-04-15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16039" y="6208796"/>
            <a:ext cx="64984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00" y="5687588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6320" y="0"/>
            <a:ext cx="100584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924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2" r:id="rId1"/>
    <p:sldLayoutId id="2147484303" r:id="rId2"/>
    <p:sldLayoutId id="2147484304" r:id="rId3"/>
    <p:sldLayoutId id="2147484305" r:id="rId4"/>
    <p:sldLayoutId id="2147484306" r:id="rId5"/>
    <p:sldLayoutId id="2147484307" r:id="rId6"/>
    <p:sldLayoutId id="2147484308" r:id="rId7"/>
    <p:sldLayoutId id="2147484309" r:id="rId8"/>
    <p:sldLayoutId id="2147484310" r:id="rId9"/>
    <p:sldLayoutId id="2147484311" r:id="rId10"/>
    <p:sldLayoutId id="2147484312" r:id="rId11"/>
  </p:sldLayoutIdLst>
  <p:txStyles>
    <p:titleStyle>
      <a:lvl1pPr algn="l" defTabSz="914377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13" indent="-274313" algn="l" defTabSz="914377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45" indent="-274313" algn="l" defTabSz="914377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58" indent="-228594" algn="l" defTabSz="914377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2971" indent="-228594" algn="l" defTabSz="914377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566" indent="-228594" algn="l" defTabSz="914377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879" indent="-228594" algn="l" defTabSz="914377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04" indent="-228594" algn="l" defTabSz="914377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05" indent="-228594" algn="l" defTabSz="914377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18" indent="-228594" algn="l" defTabSz="914377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D5712A-E38D-45EC-8E8D-F38CB65616AB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689C1C98-21D0-4B8E-865B-0C2B77546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254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4" r:id="rId1"/>
    <p:sldLayoutId id="2147484315" r:id="rId2"/>
    <p:sldLayoutId id="2147484316" r:id="rId3"/>
    <p:sldLayoutId id="2147484317" r:id="rId4"/>
    <p:sldLayoutId id="2147484318" r:id="rId5"/>
    <p:sldLayoutId id="2147484319" r:id="rId6"/>
    <p:sldLayoutId id="2147484320" r:id="rId7"/>
    <p:sldLayoutId id="2147484321" r:id="rId8"/>
    <p:sldLayoutId id="2147484322" r:id="rId9"/>
    <p:sldLayoutId id="2147484323" r:id="rId10"/>
    <p:sldLayoutId id="2147484324" r:id="rId11"/>
    <p:sldLayoutId id="2147484325" r:id="rId12"/>
    <p:sldLayoutId id="2147484326" r:id="rId13"/>
    <p:sldLayoutId id="2147484327" r:id="rId14"/>
    <p:sldLayoutId id="2147484328" r:id="rId15"/>
    <p:sldLayoutId id="214748432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8763D8-719F-4A69-8C0D-2FAF1719CC1D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665AC0-C0D3-42ED-B203-B47660238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385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1" r:id="rId1"/>
    <p:sldLayoutId id="2147484332" r:id="rId2"/>
    <p:sldLayoutId id="2147484333" r:id="rId3"/>
    <p:sldLayoutId id="2147484334" r:id="rId4"/>
    <p:sldLayoutId id="2147484335" r:id="rId5"/>
    <p:sldLayoutId id="2147484336" r:id="rId6"/>
    <p:sldLayoutId id="2147484337" r:id="rId7"/>
    <p:sldLayoutId id="2147484338" r:id="rId8"/>
    <p:sldLayoutId id="2147484339" r:id="rId9"/>
    <p:sldLayoutId id="2147484340" r:id="rId10"/>
    <p:sldLayoutId id="214748434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5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1.wdp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5.png"/><Relationship Id="rId5" Type="http://schemas.microsoft.com/office/2007/relationships/hdphoto" Target="../media/hdphoto4.wdp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5418119"/>
              </p:ext>
            </p:extLst>
          </p:nvPr>
        </p:nvGraphicFramePr>
        <p:xfrm>
          <a:off x="1919536" y="2181162"/>
          <a:ext cx="8280920" cy="4335375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2003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805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98050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3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77" marR="91477" marT="45711" marB="45711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24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91477" marR="91477" marT="45711" marB="45711">
                    <a:solidFill>
                      <a:srgbClr val="9D83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2141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Period 1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      8:55 – 9:58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4803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Period 2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baseline="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    10:03 – 11:08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9456">
                <a:tc>
                  <a:txBody>
                    <a:bodyPr/>
                    <a:lstStyle/>
                    <a:p>
                      <a:pPr algn="ctr"/>
                      <a:r>
                        <a:rPr lang="en-CA" sz="400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Period 3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    11:13- 12:16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2141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Period 4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      1:05 -2:08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2141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Period</a:t>
                      </a:r>
                      <a:r>
                        <a:rPr lang="en-US" sz="4000" baseline="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 5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      2:13 – 3:16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792248" y="973006"/>
            <a:ext cx="1123596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Impact"/>
                <a:ea typeface="+mn-ea"/>
                <a:cs typeface="+mn-cs"/>
              </a:rPr>
              <a:t>              Today’s Class Times 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384880" y="247997"/>
            <a:ext cx="128897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Carlton </a:t>
            </a:r>
            <a:r>
              <a:rPr kumimoji="0" lang="en-US" sz="3600" b="0" i="0" u="none" strike="noStrike" kern="1200" cap="none" spc="-10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Comprehensive Public </a:t>
            </a:r>
            <a:r>
              <a:rPr kumimoji="0" lang="en-US" sz="3600" b="0" i="0" u="none" strike="noStrike" kern="1200" cap="none" spc="-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High School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4438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463138"/>
            <a:ext cx="10515600" cy="6103917"/>
          </a:xfrm>
          <a:solidFill>
            <a:schemeClr val="accent1">
              <a:lumMod val="60000"/>
              <a:lumOff val="40000"/>
              <a:alpha val="77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Carlton Outdoor Ed Club Trivia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Outdoor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 Club Trivia question #4: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What is the name of the waterfall that flows from </a:t>
            </a:r>
            <a:r>
              <a:rPr lang="en-US" dirty="0" err="1"/>
              <a:t>Iskwatikan</a:t>
            </a:r>
            <a:r>
              <a:rPr lang="en-US" dirty="0"/>
              <a:t> Lake into </a:t>
            </a:r>
            <a:r>
              <a:rPr lang="en-US" dirty="0" err="1"/>
              <a:t>Nistowiak</a:t>
            </a:r>
            <a:r>
              <a:rPr lang="en-US" dirty="0"/>
              <a:t> Lake, on the Churchill system?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First correct answer in to Mrs. Ackerman or Mr. Huddlestone wins a prize, and will be entered for the grand prize now on display in the </a:t>
            </a:r>
            <a:r>
              <a:rPr lang="en-US" dirty="0" err="1"/>
              <a:t>Runtunda</a:t>
            </a:r>
            <a:r>
              <a:rPr lang="en-US" dirty="0"/>
              <a:t>.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966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56808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2019 Carlton Football Spring Camp</a:t>
            </a:r>
            <a:br>
              <a:rPr lang="en-US" dirty="0" smtClean="0">
                <a:solidFill>
                  <a:srgbClr val="C00000"/>
                </a:solidFill>
              </a:rPr>
            </a:br>
            <a:r>
              <a:rPr lang="en-US" dirty="0" smtClean="0">
                <a:solidFill>
                  <a:srgbClr val="C00000"/>
                </a:solidFill>
              </a:rPr>
              <a:t>May 2 @ 12:20p.m. – CPAC</a:t>
            </a:r>
            <a:br>
              <a:rPr lang="en-US" dirty="0" smtClean="0">
                <a:solidFill>
                  <a:srgbClr val="C00000"/>
                </a:solidFill>
              </a:rPr>
            </a:br>
            <a:r>
              <a:rPr lang="en-US" dirty="0" smtClean="0">
                <a:solidFill>
                  <a:srgbClr val="C00000"/>
                </a:solidFill>
              </a:rPr>
              <a:t>If you cannot make meeting, see Strachan.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4797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918" y="-553681"/>
            <a:ext cx="7068163" cy="4351338"/>
          </a:xfrm>
        </p:spPr>
      </p:pic>
      <p:sp>
        <p:nvSpPr>
          <p:cNvPr id="5" name="TextBox 4"/>
          <p:cNvSpPr txBox="1"/>
          <p:nvPr/>
        </p:nvSpPr>
        <p:spPr>
          <a:xfrm>
            <a:off x="230803" y="3142982"/>
            <a:ext cx="11730391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The </a:t>
            </a:r>
            <a:r>
              <a:rPr lang="en-US" sz="5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cafetorium</a:t>
            </a:r>
            <a:r>
              <a:rPr lang="en-US" sz="5400" dirty="0">
                <a:solidFill>
                  <a:schemeClr val="bg1"/>
                </a:solidFill>
              </a:rPr>
              <a:t> will be closed to </a:t>
            </a:r>
            <a:r>
              <a:rPr lang="en-US" sz="5400" dirty="0" smtClean="0">
                <a:solidFill>
                  <a:schemeClr val="bg1"/>
                </a:solidFill>
              </a:rPr>
              <a:t>students</a:t>
            </a:r>
          </a:p>
          <a:p>
            <a:pPr algn="ctr"/>
            <a:r>
              <a:rPr lang="en-US" sz="5400" dirty="0">
                <a:solidFill>
                  <a:schemeClr val="bg1"/>
                </a:solidFill>
              </a:rPr>
              <a:t>o</a:t>
            </a:r>
            <a:r>
              <a:rPr lang="en-US" sz="5400" dirty="0" smtClean="0">
                <a:solidFill>
                  <a:schemeClr val="bg1"/>
                </a:solidFill>
              </a:rPr>
              <a:t>n </a:t>
            </a:r>
            <a:r>
              <a:rPr lang="en-US" sz="5400" u="sng" dirty="0" smtClean="0">
                <a:solidFill>
                  <a:srgbClr val="FFFF00"/>
                </a:solidFill>
              </a:rPr>
              <a:t>Wednesday</a:t>
            </a:r>
            <a:r>
              <a:rPr lang="en-US" sz="5400" u="sng" dirty="0">
                <a:solidFill>
                  <a:srgbClr val="FFFF00"/>
                </a:solidFill>
              </a:rPr>
              <a:t>, April </a:t>
            </a:r>
            <a:r>
              <a:rPr lang="en-US" sz="5400" u="sng" dirty="0" smtClean="0">
                <a:solidFill>
                  <a:srgbClr val="FFFF00"/>
                </a:solidFill>
              </a:rPr>
              <a:t>17</a:t>
            </a:r>
            <a:r>
              <a:rPr lang="en-US" sz="5400" u="sng" baseline="30000" dirty="0" smtClean="0">
                <a:solidFill>
                  <a:srgbClr val="FFFF00"/>
                </a:solidFill>
              </a:rPr>
              <a:t>th </a:t>
            </a:r>
            <a:r>
              <a:rPr lang="en-US" sz="5400" dirty="0" smtClean="0">
                <a:solidFill>
                  <a:schemeClr val="bg1"/>
                </a:solidFill>
              </a:rPr>
              <a:t>due </a:t>
            </a:r>
            <a:r>
              <a:rPr lang="en-US" sz="5400" dirty="0">
                <a:solidFill>
                  <a:schemeClr val="bg1"/>
                </a:solidFill>
              </a:rPr>
              <a:t>to </a:t>
            </a:r>
            <a:r>
              <a:rPr lang="en-US" sz="5400" dirty="0" smtClean="0">
                <a:solidFill>
                  <a:schemeClr val="bg1"/>
                </a:solidFill>
              </a:rPr>
              <a:t>the</a:t>
            </a:r>
          </a:p>
          <a:p>
            <a:pPr algn="ctr"/>
            <a:r>
              <a:rPr lang="en-US" sz="5400" dirty="0" smtClean="0">
                <a:solidFill>
                  <a:schemeClr val="bg1"/>
                </a:solidFill>
              </a:rPr>
              <a:t>Elementary School Concerts</a:t>
            </a:r>
          </a:p>
          <a:p>
            <a:pPr algn="ctr"/>
            <a:r>
              <a:rPr lang="en-US" sz="5400" dirty="0" smtClean="0">
                <a:solidFill>
                  <a:schemeClr val="bg1"/>
                </a:solidFill>
              </a:rPr>
              <a:t>taking </a:t>
            </a:r>
            <a:r>
              <a:rPr lang="en-US" sz="5400" dirty="0">
                <a:solidFill>
                  <a:schemeClr val="bg1"/>
                </a:solidFill>
              </a:rPr>
              <a:t>place that day. </a:t>
            </a:r>
          </a:p>
        </p:txBody>
      </p:sp>
    </p:spTree>
    <p:extLst>
      <p:ext uri="{BB962C8B-B14F-4D97-AF65-F5344CB8AC3E}">
        <p14:creationId xmlns:p14="http://schemas.microsoft.com/office/powerpoint/2010/main" val="13887308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7403" y="261257"/>
            <a:ext cx="11809313" cy="1461586"/>
          </a:xfrm>
          <a:prstGeom prst="rect">
            <a:avLst/>
          </a:prstGeom>
          <a:solidFill>
            <a:schemeClr val="accent3">
              <a:lumMod val="20000"/>
              <a:lumOff val="80000"/>
              <a:alpha val="67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0628" y="-124538"/>
            <a:ext cx="9022862" cy="18381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32449" y="522514"/>
            <a:ext cx="57039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/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</a:br>
            <a:r>
              <a:rPr lang="en-US" sz="3600" b="1" noProof="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Monday, April 15, 2019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7641734"/>
              </p:ext>
            </p:extLst>
          </p:nvPr>
        </p:nvGraphicFramePr>
        <p:xfrm>
          <a:off x="167403" y="1823846"/>
          <a:ext cx="11809313" cy="484754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8518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49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75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70830"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/>
                        <a:t>Breakfast</a:t>
                      </a:r>
                      <a:endParaRPr lang="en-CA" sz="3600" b="1" dirty="0">
                        <a:latin typeface="Franklin Gothic Demi Cond" panose="020B070603040202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Kaiser with </a:t>
                      </a:r>
                      <a:r>
                        <a:rPr lang="en-US" sz="3200" b="1" dirty="0" err="1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Hashbrowns</a:t>
                      </a:r>
                      <a:r>
                        <a:rPr lang="en-US" sz="32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    </a:t>
                      </a:r>
                    </a:p>
                  </a:txBody>
                  <a:tcPr marL="114300" marR="11430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$4.50</a:t>
                      </a: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35455"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/>
                        <a:t>Lunch</a:t>
                      </a:r>
                      <a:endParaRPr lang="en-CA" sz="3600" b="1" dirty="0">
                        <a:latin typeface="Franklin Gothic Demi Cond" panose="020B07060304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/>
                        <a:t>Greek Souvlaki with Wedges or </a:t>
                      </a:r>
                    </a:p>
                    <a:p>
                      <a:pPr algn="ctr"/>
                      <a:r>
                        <a:rPr lang="en-US" sz="3200" b="1" dirty="0" smtClean="0"/>
                        <a:t>Soup or Salad  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800" b="1" dirty="0" smtClean="0">
                          <a:latin typeface="+mn-lt"/>
                        </a:rPr>
                        <a:t>$6.50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74319">
                <a:tc>
                  <a:txBody>
                    <a:bodyPr/>
                    <a:lstStyle/>
                    <a:p>
                      <a:pPr algn="r"/>
                      <a:r>
                        <a:rPr lang="en-US" sz="3300" b="1" dirty="0" smtClean="0"/>
                        <a:t>Soup &amp; Salad</a:t>
                      </a:r>
                      <a:endParaRPr lang="en-CA" sz="3300" b="1" dirty="0">
                        <a:latin typeface="Franklin Gothic Demi Cond" panose="020B070603040202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baseline="0" dirty="0" smtClean="0"/>
                        <a:t>Chicken Rice </a:t>
                      </a:r>
                    </a:p>
                    <a:p>
                      <a:pPr algn="ctr"/>
                      <a:r>
                        <a:rPr lang="en-US" sz="3200" b="1" baseline="0" dirty="0" smtClean="0"/>
                        <a:t>Tossed Green Salad</a:t>
                      </a: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$5.75</a:t>
                      </a:r>
                      <a:endParaRPr lang="en-CA" sz="2800" b="1" dirty="0" smtClean="0">
                        <a:latin typeface="Franklin Gothic Demi Cond" panose="020B070603040202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66938">
                <a:tc>
                  <a:txBody>
                    <a:bodyPr/>
                    <a:lstStyle/>
                    <a:p>
                      <a:pPr marL="0" indent="0" algn="r">
                        <a:buFont typeface="Arial" panose="020B0604020202020204" pitchFamily="34" charset="0"/>
                        <a:buNone/>
                      </a:pPr>
                      <a:r>
                        <a:rPr lang="en-US" sz="3600" b="1" dirty="0" smtClean="0"/>
                        <a:t>Dessert</a:t>
                      </a:r>
                      <a:endParaRPr lang="en-CA" sz="3600" b="1" dirty="0">
                        <a:latin typeface="Franklin Gothic Demi Cond" panose="020B07060304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+mn-lt"/>
                        </a:rPr>
                        <a:t>Rice Pudding 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$2.00</a:t>
                      </a:r>
                      <a:endParaRPr lang="en-CA" sz="2800" b="1" dirty="0">
                        <a:latin typeface="Franklin Gothic Demi Cond" panose="020B07060304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142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D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474" y="0"/>
            <a:ext cx="8990476" cy="3238095"/>
          </a:xfrm>
        </p:spPr>
      </p:pic>
      <p:sp>
        <p:nvSpPr>
          <p:cNvPr id="5" name="TextBox 4"/>
          <p:cNvSpPr txBox="1"/>
          <p:nvPr/>
        </p:nvSpPr>
        <p:spPr>
          <a:xfrm>
            <a:off x="620816" y="3384468"/>
            <a:ext cx="1068779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Applications for Grade 12 Scholarships Now Open!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 smtClean="0"/>
              <a:t>Deadline May 6, 2019 @ 3:30 p.m. (NO EXCEPTIONS)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 smtClean="0"/>
              <a:t>Check out the Carlton website under STUDENTS,</a:t>
            </a:r>
          </a:p>
          <a:p>
            <a:pPr algn="ctr"/>
            <a:r>
              <a:rPr lang="en-US" sz="2800" dirty="0" smtClean="0"/>
              <a:t>STUDENT SERVICES and</a:t>
            </a:r>
          </a:p>
          <a:p>
            <a:pPr algn="ctr"/>
            <a:r>
              <a:rPr lang="en-US" sz="2800" dirty="0" smtClean="0"/>
              <a:t>SCHOOL/COMMUNITY SCHOLARSHIPS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717451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sky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80"/>
          <a:stretch/>
        </p:blipFill>
        <p:spPr bwMode="auto">
          <a:xfrm>
            <a:off x="-40313" y="11600"/>
            <a:ext cx="12262142" cy="724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7778" l="1815" r="98004">
                        <a14:foregroundMark x1="53902" y1="6222" x2="53902" y2="6222"/>
                        <a14:foregroundMark x1="49365" y1="7556" x2="49365" y2="7556"/>
                        <a14:foregroundMark x1="47187" y1="7556" x2="47187" y2="7778"/>
                        <a14:foregroundMark x1="49002" y1="5778" x2="48820" y2="5778"/>
                        <a14:foregroundMark x1="46461" y1="6444" x2="46461" y2="6444"/>
                        <a14:foregroundMark x1="37387" y1="10667" x2="56261" y2="5111"/>
                        <a14:foregroundMark x1="39927" y1="9111" x2="39927" y2="9111"/>
                        <a14:foregroundMark x1="40653" y1="10444" x2="40653" y2="10444"/>
                        <a14:backgroundMark x1="26134" y1="95111" x2="86751" y2="71556"/>
                        <a14:backgroundMark x1="86388" y1="71111" x2="99819" y2="44444"/>
                        <a14:backgroundMark x1="3085" y1="20222" x2="17786" y2="93778"/>
                        <a14:backgroundMark x1="76044" y1="4222" x2="88929" y2="24222"/>
                        <a14:backgroundMark x1="92922" y1="30222" x2="93466" y2="30222"/>
                        <a14:backgroundMark x1="92377" y1="29111" x2="98911" y2="40889"/>
                        <a14:backgroundMark x1="3630" y1="15111" x2="62976" y2="444"/>
                        <a14:backgroundMark x1="58802" y1="4667" x2="70962" y2="2000"/>
                        <a14:backgroundMark x1="28494" y1="11778" x2="36298" y2="11111"/>
                        <a14:backgroundMark x1="55354" y1="4222" x2="55354" y2="4222"/>
                        <a14:backgroundMark x1="56261" y1="4444" x2="56443" y2="4667"/>
                        <a14:backgroundMark x1="54446" y1="5556" x2="54446" y2="5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13104" y="916238"/>
            <a:ext cx="7139906" cy="58311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1632" y="7688263"/>
            <a:ext cx="11303000" cy="168936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26" name="Picture 2" descr="Image result for easter background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267" b="100000" l="1758" r="99805">
                        <a14:foregroundMark x1="6543" y1="98974" x2="97168" y2="983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164"/>
          <a:stretch/>
        </p:blipFill>
        <p:spPr bwMode="auto">
          <a:xfrm>
            <a:off x="-168696" y="3933623"/>
            <a:ext cx="12000656" cy="3143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4152" y="5505333"/>
            <a:ext cx="828675" cy="1339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V="1">
            <a:off x="6823942" y="5482473"/>
            <a:ext cx="828675" cy="4571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875701" y="4790769"/>
            <a:ext cx="2340843" cy="1584176"/>
          </a:xfrm>
          <a:prstGeom prst="rect">
            <a:avLst/>
          </a:prstGeom>
          <a:solidFill>
            <a:srgbClr val="BFD5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Happy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Easter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591944" y="1658713"/>
            <a:ext cx="6810756" cy="2968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$.25 per ticket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Draw 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Wed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after lunch.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All proceeds go to a local charity.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06911" y="347512"/>
            <a:ext cx="11317778" cy="819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Student Services Easter Basket Draw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83632" y="5094305"/>
            <a:ext cx="600075" cy="1619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62328" y="5228962"/>
            <a:ext cx="600075" cy="1619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58198" y="5320548"/>
            <a:ext cx="600075" cy="1619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21810" y="5126464"/>
            <a:ext cx="600075" cy="1619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10970" y="5586866"/>
            <a:ext cx="581025" cy="10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051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C9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 l="1874" r="14335" b="12471"/>
          <a:stretch/>
        </p:blipFill>
        <p:spPr>
          <a:xfrm flipH="1">
            <a:off x="-94131" y="879073"/>
            <a:ext cx="12317506" cy="60699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448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89651" y="1243922"/>
            <a:ext cx="5433724" cy="3886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9651" y="5103229"/>
            <a:ext cx="5433724" cy="17278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95729" y="0"/>
            <a:ext cx="11222157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Drivers Education Sign Up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5359" y="1243922"/>
            <a:ext cx="9079345" cy="64325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</a:rPr>
              <a:t>Next two classes coming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</a:rPr>
              <a:t> up: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u="sng" baseline="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Las</a:t>
            </a:r>
            <a:r>
              <a:rPr lang="en-US" sz="4400" u="sng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t</a:t>
            </a:r>
            <a:r>
              <a:rPr lang="en-US" sz="44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 After School Class 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April 29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</a:rPr>
              <a:t>Summer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</a:rPr>
              <a:t> Class -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Black" panose="020B0A040201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</a:rPr>
              <a:t>July 2 - 11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</a:rPr>
              <a:t>Please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</a:rPr>
              <a:t>text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</a:rPr>
              <a:t>(306) 961-3447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</a:rPr>
              <a:t>to register.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Black" panose="020B0A040201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390489" y="6858000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Feb. 15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8048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9795" y="251926"/>
            <a:ext cx="1096347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Attention Grad!!</a:t>
            </a:r>
          </a:p>
          <a:p>
            <a:pPr algn="ctr"/>
            <a:r>
              <a:rPr lang="en-US" sz="5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Get your grad application in</a:t>
            </a:r>
          </a:p>
          <a:p>
            <a:pPr algn="ctr"/>
            <a:r>
              <a:rPr lang="en-US" sz="5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soon as possible.</a:t>
            </a:r>
          </a:p>
          <a:p>
            <a:pPr algn="ctr"/>
            <a:endParaRPr lang="en-US" sz="5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5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Grad Pictures are April 15 – 18, 2019.</a:t>
            </a:r>
            <a:endParaRPr lang="en-US" sz="5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770666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9551" y="263439"/>
            <a:ext cx="8011006" cy="1996804"/>
          </a:xfrm>
        </p:spPr>
        <p:txBody>
          <a:bodyPr/>
          <a:lstStyle/>
          <a:p>
            <a:r>
              <a:rPr lang="en-US" sz="7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Carlton Pantry</a:t>
            </a:r>
            <a:endParaRPr lang="en-US" sz="7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4152" y="2668145"/>
            <a:ext cx="9725891" cy="2763982"/>
          </a:xfrm>
        </p:spPr>
        <p:txBody>
          <a:bodyPr>
            <a:normAutofit fontScale="25000" lnSpcReduction="20000"/>
          </a:bodyPr>
          <a:lstStyle/>
          <a:p>
            <a:endParaRPr lang="en-US" sz="5000" b="1" dirty="0" smtClean="0"/>
          </a:p>
          <a:p>
            <a:pPr algn="l"/>
            <a:r>
              <a:rPr lang="en-US" sz="8000" b="1" dirty="0" smtClean="0"/>
              <a:t>Hi, Crusaders! </a:t>
            </a:r>
          </a:p>
          <a:p>
            <a:endParaRPr lang="en-US" sz="8000" b="1" dirty="0" smtClean="0"/>
          </a:p>
          <a:p>
            <a:pPr algn="l"/>
            <a:r>
              <a:rPr lang="en-US" sz="8000" b="1" dirty="0" smtClean="0"/>
              <a:t>If you need food, clothing, hygiene items or school supplies, please talk to Mrs. Amy in B223A or another staff member.</a:t>
            </a:r>
          </a:p>
          <a:p>
            <a:endParaRPr lang="en-US" sz="8000" b="1" dirty="0" smtClean="0"/>
          </a:p>
          <a:p>
            <a:pPr algn="l"/>
            <a:r>
              <a:rPr lang="en-US" sz="8000" b="1" dirty="0" smtClean="0"/>
              <a:t>This month our wish list includes:  hygiene items (toothpaste, toothbrushes, deodorant, body wash, shampoo); sweat pants for males and females, binders and backpacks.</a:t>
            </a:r>
          </a:p>
          <a:p>
            <a:pPr algn="l"/>
            <a:endParaRPr lang="en-US" sz="8000" b="1" dirty="0" smtClean="0"/>
          </a:p>
          <a:p>
            <a:pPr algn="l"/>
            <a:r>
              <a:rPr lang="en-US" sz="8000" b="1" dirty="0" smtClean="0"/>
              <a:t>Thank you to everyone who has donated! We appreciate your support.  </a:t>
            </a:r>
          </a:p>
          <a:p>
            <a:endParaRPr lang="en-US" sz="3200" dirty="0" smtClean="0"/>
          </a:p>
          <a:p>
            <a:r>
              <a:rPr lang="en-US" sz="3200" b="1" dirty="0" smtClean="0"/>
              <a:t>      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52" y="468285"/>
            <a:ext cx="2828175" cy="2046141"/>
          </a:xfrm>
          <a:prstGeom prst="rect">
            <a:avLst/>
          </a:prstGeom>
        </p:spPr>
      </p:pic>
      <p:sp>
        <p:nvSpPr>
          <p:cNvPr id="4" name="AutoShape 2" descr="Image result for toothpaste and toothbrush"/>
          <p:cNvSpPr>
            <a:spLocks noChangeAspect="1" noChangeArrowheads="1"/>
          </p:cNvSpPr>
          <p:nvPr/>
        </p:nvSpPr>
        <p:spPr bwMode="auto">
          <a:xfrm>
            <a:off x="155575" y="-144463"/>
            <a:ext cx="5317762" cy="5317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" name="AutoShape 4" descr="Image result for toothpaste and toothbrus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18538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5486" y="839789"/>
            <a:ext cx="8596668" cy="132080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96DC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CARLTON'S OPEN MIC NIGHT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5486" y="1886737"/>
            <a:ext cx="8596668" cy="388077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800" dirty="0">
                <a:solidFill>
                  <a:srgbClr val="96DC88"/>
                </a:solidFill>
              </a:rPr>
              <a:t>Do you have a talent you want to </a:t>
            </a:r>
            <a:r>
              <a:rPr lang="en-US" sz="2800" dirty="0" smtClean="0">
                <a:solidFill>
                  <a:srgbClr val="96DC88"/>
                </a:solidFill>
              </a:rPr>
              <a:t>share?</a:t>
            </a:r>
          </a:p>
          <a:p>
            <a:pPr marL="0" indent="0" algn="ctr">
              <a:buNone/>
            </a:pPr>
            <a:endParaRPr lang="en-US" sz="2800" dirty="0" smtClean="0">
              <a:solidFill>
                <a:srgbClr val="96DC88"/>
              </a:solidFill>
            </a:endParaRPr>
          </a:p>
          <a:p>
            <a:pPr marL="0" indent="0" algn="ctr">
              <a:buNone/>
            </a:pPr>
            <a:r>
              <a:rPr lang="en-US" sz="2800" dirty="0" smtClean="0">
                <a:solidFill>
                  <a:srgbClr val="96DC88"/>
                </a:solidFill>
              </a:rPr>
              <a:t>Tuesday</a:t>
            </a:r>
            <a:r>
              <a:rPr lang="en-US" sz="2800" dirty="0">
                <a:solidFill>
                  <a:srgbClr val="96DC88"/>
                </a:solidFill>
              </a:rPr>
              <a:t>, April 30th at 7pm in the Learning Commons. Students need to pre-register in Y100 before the Easter </a:t>
            </a:r>
            <a:r>
              <a:rPr lang="en-US" sz="2800" dirty="0" smtClean="0">
                <a:solidFill>
                  <a:srgbClr val="96DC88"/>
                </a:solidFill>
              </a:rPr>
              <a:t>break.</a:t>
            </a:r>
          </a:p>
          <a:p>
            <a:pPr marL="0" indent="0" algn="ctr">
              <a:buNone/>
            </a:pPr>
            <a:endParaRPr lang="en-US" sz="2800" dirty="0">
              <a:solidFill>
                <a:srgbClr val="96DC88"/>
              </a:solidFill>
            </a:endParaRPr>
          </a:p>
          <a:p>
            <a:pPr marL="0" indent="0" algn="ctr">
              <a:buNone/>
            </a:pPr>
            <a:r>
              <a:rPr lang="en-US" sz="2800" dirty="0" smtClean="0">
                <a:solidFill>
                  <a:srgbClr val="96DC88"/>
                </a:solidFill>
              </a:rPr>
              <a:t>There </a:t>
            </a:r>
            <a:r>
              <a:rPr lang="en-US" sz="2800" dirty="0">
                <a:solidFill>
                  <a:srgbClr val="96DC88"/>
                </a:solidFill>
              </a:rPr>
              <a:t>will be an opportunity for one act to move on to the Saskatchewan Rivers Public School Division Talent Show in May.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355" y="0"/>
            <a:ext cx="2530645" cy="19883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530059" cy="198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11697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2_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30449</TotalTime>
  <Words>420</Words>
  <Application>Microsoft Office PowerPoint</Application>
  <PresentationFormat>Widescreen</PresentationFormat>
  <Paragraphs>86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11</vt:i4>
      </vt:variant>
    </vt:vector>
  </HeadingPairs>
  <TitlesOfParts>
    <vt:vector size="30" baseType="lpstr">
      <vt:lpstr>Arial</vt:lpstr>
      <vt:lpstr>Arial Black</vt:lpstr>
      <vt:lpstr>Arial Rounded MT Bold</vt:lpstr>
      <vt:lpstr>Berlin Sans FB Demi</vt:lpstr>
      <vt:lpstr>Calibri</vt:lpstr>
      <vt:lpstr>Calibri Light</vt:lpstr>
      <vt:lpstr>Comic Sans MS</vt:lpstr>
      <vt:lpstr>Franklin Gothic Demi Cond</vt:lpstr>
      <vt:lpstr>Impact</vt:lpstr>
      <vt:lpstr>Segoe UI Semibold</vt:lpstr>
      <vt:lpstr>Times New Roman</vt:lpstr>
      <vt:lpstr>Trebuchet MS</vt:lpstr>
      <vt:lpstr>Wingdings 3</vt:lpstr>
      <vt:lpstr>2_NewsPrint</vt:lpstr>
      <vt:lpstr>1_NewsPrint</vt:lpstr>
      <vt:lpstr>4_NewsPrint</vt:lpstr>
      <vt:lpstr>3_NewsPrint</vt:lpstr>
      <vt:lpstr>Facet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Carlton Pantry</vt:lpstr>
      <vt:lpstr>CARLTON'S OPEN MIC NIGHT </vt:lpstr>
      <vt:lpstr>PowerPoint Presentation</vt:lpstr>
      <vt:lpstr>2019 Carlton Football Spring Camp May 2 @ 12:20p.m. – CPAC If you cannot make meeting, see Strachan.</vt:lpstr>
    </vt:vector>
  </TitlesOfParts>
  <Company>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Jones, Charlene</dc:creator>
  <cp:lastModifiedBy>Jones, Charlene</cp:lastModifiedBy>
  <cp:revision>1036</cp:revision>
  <dcterms:created xsi:type="dcterms:W3CDTF">2018-08-20T20:03:04Z</dcterms:created>
  <dcterms:modified xsi:type="dcterms:W3CDTF">2019-04-15T14:23:55Z</dcterms:modified>
</cp:coreProperties>
</file>