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4128" r:id="rId2"/>
    <p:sldMasterId id="2147484235" r:id="rId3"/>
    <p:sldMasterId id="2147484247" r:id="rId4"/>
    <p:sldMasterId id="2147484271" r:id="rId5"/>
    <p:sldMasterId id="2147484289" r:id="rId6"/>
    <p:sldMasterId id="2147484301" r:id="rId7"/>
  </p:sldMasterIdLst>
  <p:notesMasterIdLst>
    <p:notesMasterId r:id="rId20"/>
  </p:notesMasterIdLst>
  <p:sldIdLst>
    <p:sldId id="629" r:id="rId8"/>
    <p:sldId id="689" r:id="rId9"/>
    <p:sldId id="693" r:id="rId10"/>
    <p:sldId id="709" r:id="rId11"/>
    <p:sldId id="685" r:id="rId12"/>
    <p:sldId id="706" r:id="rId13"/>
    <p:sldId id="696" r:id="rId14"/>
    <p:sldId id="695" r:id="rId15"/>
    <p:sldId id="710" r:id="rId16"/>
    <p:sldId id="699" r:id="rId17"/>
    <p:sldId id="700" r:id="rId18"/>
    <p:sldId id="70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534D94-7335-4D3F-90CA-B44C99A47739}">
          <p14:sldIdLst>
            <p14:sldId id="629"/>
            <p14:sldId id="689"/>
            <p14:sldId id="693"/>
            <p14:sldId id="709"/>
            <p14:sldId id="685"/>
            <p14:sldId id="706"/>
            <p14:sldId id="696"/>
            <p14:sldId id="695"/>
            <p14:sldId id="710"/>
            <p14:sldId id="699"/>
            <p14:sldId id="700"/>
            <p14:sldId id="7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9"/>
    <a:srgbClr val="E91002"/>
    <a:srgbClr val="111629"/>
    <a:srgbClr val="BF0501"/>
    <a:srgbClr val="FF00FF"/>
    <a:srgbClr val="FF0000"/>
    <a:srgbClr val="DA3866"/>
    <a:srgbClr val="FFFF19"/>
    <a:srgbClr val="FFFF6B"/>
    <a:srgbClr val="D2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456" autoAdjust="0"/>
    <p:restoredTop sz="94660"/>
  </p:normalViewPr>
  <p:slideViewPr>
    <p:cSldViewPr snapToGrid="0">
      <p:cViewPr varScale="1">
        <p:scale>
          <a:sx n="103" d="100"/>
          <a:sy n="103" d="100"/>
        </p:scale>
        <p:origin x="13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FF1CC-E24B-483D-B2AA-82398F1E6EAD}" type="datetimeFigureOut">
              <a:rPr lang="en-US" smtClean="0"/>
              <a:t>4/1/2019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0B15E-669A-4EC6-82B0-8FE67CE39CF9}" type="slidenum">
              <a:rPr lang="en-US" smtClean="0"/>
              <a:t>‹#›</a:t>
            </a:fld>
            <a:endParaRPr lang="en-US"/>
          </a:p>
        </p:txBody>
      </p:sp>
    </p:spTree>
    <p:extLst>
      <p:ext uri="{BB962C8B-B14F-4D97-AF65-F5344CB8AC3E}">
        <p14:creationId xmlns:p14="http://schemas.microsoft.com/office/powerpoint/2010/main" val="261530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8874B-FE22-41A0-8249-45C690F079C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2697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8953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38017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8"/>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370145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97702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335395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8763D8-719F-4A69-8C0D-2FAF1719CC1D}"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940861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8763D8-719F-4A69-8C0D-2FAF1719CC1D}"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34352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8763D8-719F-4A69-8C0D-2FAF1719CC1D}"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5254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8763D8-719F-4A69-8C0D-2FAF1719CC1D}"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078037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763D8-719F-4A69-8C0D-2FAF1719CC1D}"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15398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8763D8-719F-4A69-8C0D-2FAF1719CC1D}"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109217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4020842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8763D8-719F-4A69-8C0D-2FAF1719CC1D}"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294711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4290177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469341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550168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979760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985200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839478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5"/>
            <a:ext cx="4876800" cy="639763"/>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5"/>
            <a:ext cx="4876800" cy="639763"/>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146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562674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19561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720134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54"/>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87"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45"/>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428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50"/>
            <a:ext cx="9855200" cy="804863"/>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832254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957138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57"/>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795274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CE72D7-195F-486F-ACB0-E3C3A2BC5AD9}"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744585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B15B62-7549-4821-AD3A-01C7797F9B6D}"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2766389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76EAC4-86FC-4B62-8732-8E9488DCCFF7}"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766885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9D5AEFE-E209-43DA-B0E9-71B04E86359D}"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531219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6B026AE-B97C-4EAB-BBB8-3B7AEF59B256}"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487542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E181C1D-6863-4A25-8836-A0E6A1362136}"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66040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762290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5391EC3-24C1-47A4-B7E9-001BBE0B8F75}"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9569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49285F9-4C92-4C93-AECA-2E1C1C9810B5}"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880223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3DB11E-C7B1-4ACA-AD03-3110EE155D89}"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2765653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AB3C61-A6D4-4078-96D0-ED377C0EB91B}"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61543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C33D8F-8D78-4009-9E7F-D13E9C080882}"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2088787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337499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1701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92220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5078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651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6076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7627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52761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32766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57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23498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17033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40216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9395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39628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224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579322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7336260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31960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5169467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8561333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8522490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027578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5"/>
            <a:ext cx="4876800" cy="639763"/>
          </a:xfrm>
        </p:spPr>
        <p:txBody>
          <a:bodyPr anchor="b">
            <a:noAutofit/>
          </a:bodyPr>
          <a:lstStyle>
            <a:lvl1pPr marL="0" indent="0">
              <a:buNone/>
              <a:defRPr sz="2800" b="0">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5"/>
            <a:ext cx="4876800" cy="639763"/>
          </a:xfrm>
        </p:spPr>
        <p:txBody>
          <a:bodyPr anchor="b">
            <a:noAutofit/>
          </a:bodyPr>
          <a:lstStyle>
            <a:lvl1pPr marL="0" indent="0">
              <a:buNone/>
              <a:defRPr sz="2800" b="0">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0303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1036830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6424701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57"/>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87" y="457200"/>
            <a:ext cx="3564876" cy="4114800"/>
          </a:xfrm>
        </p:spPr>
        <p:txBody>
          <a:bodyPr>
            <a:normAutofit/>
          </a:bodyPr>
          <a:lstStyle>
            <a:lvl1pPr marL="0" indent="0">
              <a:buNone/>
              <a:defRPr sz="2100">
                <a:solidFill>
                  <a:schemeClr val="tx2"/>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47"/>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5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7313807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53"/>
            <a:ext cx="9855200" cy="804863"/>
          </a:xfrm>
        </p:spPr>
        <p:txBody>
          <a:bodyPr anchor="t" anchorCtr="0">
            <a:normAutofit/>
          </a:bodyPr>
          <a:lstStyle>
            <a:lvl1pPr marL="0" indent="0">
              <a:buNone/>
              <a:defRPr sz="18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559639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9776274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59"/>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6318818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1401533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1432513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4011325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7305144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5"/>
            <a:ext cx="4876800" cy="639763"/>
          </a:xfrm>
        </p:spPr>
        <p:txBody>
          <a:bodyPr anchor="b">
            <a:noAutofit/>
          </a:bodyPr>
          <a:lstStyle>
            <a:lvl1pPr marL="0" indent="0">
              <a:buNone/>
              <a:defRPr sz="28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5"/>
            <a:ext cx="4876800" cy="639763"/>
          </a:xfrm>
        </p:spPr>
        <p:txBody>
          <a:bodyPr anchor="b">
            <a:noAutofit/>
          </a:bodyPr>
          <a:lstStyle>
            <a:lvl1pPr marL="0" indent="0">
              <a:buNone/>
              <a:defRPr sz="28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2984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1095934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91208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07"/>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3"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39"/>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5407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55"/>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87" y="457200"/>
            <a:ext cx="3564876" cy="4114800"/>
          </a:xfrm>
        </p:spPr>
        <p:txBody>
          <a:bodyPr>
            <a:normAutofit/>
          </a:bodyPr>
          <a:lstStyle>
            <a:lvl1pPr marL="0" indent="0">
              <a:buNone/>
              <a:defRPr sz="2100">
                <a:solidFill>
                  <a:schemeClr val="tx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4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738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51"/>
            <a:ext cx="9855200" cy="804863"/>
          </a:xfrm>
        </p:spPr>
        <p:txBody>
          <a:bodyPr anchor="t" anchorCtr="0">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2079431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42502471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58"/>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41539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17446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83"/>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5999" y="6208783"/>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75"/>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1461581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763D8-719F-4A69-8C0D-2FAF1719CC1D}" type="datetimeFigureOut">
              <a:rPr lang="en-US" smtClean="0"/>
              <a:t>4/1/2019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65AC0-C0D3-42ED-B203-B4766023825D}" type="slidenum">
              <a:rPr lang="en-US" smtClean="0"/>
              <a:t>‹#›</a:t>
            </a:fld>
            <a:endParaRPr lang="en-US"/>
          </a:p>
        </p:txBody>
      </p:sp>
    </p:spTree>
    <p:extLst>
      <p:ext uri="{BB962C8B-B14F-4D97-AF65-F5344CB8AC3E}">
        <p14:creationId xmlns:p14="http://schemas.microsoft.com/office/powerpoint/2010/main" val="2141118760"/>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95"/>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6039" y="6208795"/>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87"/>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223678808"/>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fontAlgn="base">
              <a:spcBef>
                <a:spcPct val="0"/>
              </a:spcBef>
              <a:spcAft>
                <a:spcPct val="0"/>
              </a:spcAft>
            </a:pPr>
            <a:endParaRPr lang="es-ES" alt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fontAlgn="base">
              <a:spcBef>
                <a:spcPct val="0"/>
              </a:spcBef>
              <a:spcAft>
                <a:spcPct val="0"/>
              </a:spcAft>
            </a:pPr>
            <a:endParaRPr lang="es-ES" alt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fontAlgn="base">
              <a:spcBef>
                <a:spcPct val="0"/>
              </a:spcBef>
              <a:spcAft>
                <a:spcPct val="0"/>
              </a:spcAft>
            </a:pPr>
            <a:fld id="{A0A9D1F8-36F5-4454-961E-1D293BED19BC}" type="slidenum">
              <a:rPr lang="es-ES" altLang="en-US" smtClean="0">
                <a:solidFill>
                  <a:srgbClr val="000000"/>
                </a:solidFill>
              </a:rPr>
              <a:pPr fontAlgn="base">
                <a:spcBef>
                  <a:spcPct val="0"/>
                </a:spcBef>
                <a:spcAft>
                  <a:spcPct val="0"/>
                </a:spcAft>
              </a:pPr>
              <a:t>‹#›</a:t>
            </a:fld>
            <a:endParaRPr lang="es-ES" altLang="en-US" smtClean="0">
              <a:solidFill>
                <a:srgbClr val="000000"/>
              </a:solidFill>
            </a:endParaRPr>
          </a:p>
        </p:txBody>
      </p:sp>
    </p:spTree>
    <p:extLst>
      <p:ext uri="{BB962C8B-B14F-4D97-AF65-F5344CB8AC3E}">
        <p14:creationId xmlns:p14="http://schemas.microsoft.com/office/powerpoint/2010/main" val="952647683"/>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cs typeface="Arial" charset="0"/>
        </a:defRPr>
      </a:lvl2pPr>
      <a:lvl3pPr algn="ctr" rtl="0" fontAlgn="base">
        <a:spcBef>
          <a:spcPct val="0"/>
        </a:spcBef>
        <a:spcAft>
          <a:spcPct val="0"/>
        </a:spcAft>
        <a:defRPr sz="3300">
          <a:solidFill>
            <a:schemeClr val="tx2"/>
          </a:solidFill>
          <a:latin typeface="Arial" charset="0"/>
          <a:cs typeface="Arial" charset="0"/>
        </a:defRPr>
      </a:lvl3pPr>
      <a:lvl4pPr algn="ctr" rtl="0" fontAlgn="base">
        <a:spcBef>
          <a:spcPct val="0"/>
        </a:spcBef>
        <a:spcAft>
          <a:spcPct val="0"/>
        </a:spcAft>
        <a:defRPr sz="3300">
          <a:solidFill>
            <a:schemeClr val="tx2"/>
          </a:solidFill>
          <a:latin typeface="Arial" charset="0"/>
          <a:cs typeface="Arial" charset="0"/>
        </a:defRPr>
      </a:lvl4pPr>
      <a:lvl5pPr algn="ctr" rtl="0" fontAlgn="base">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cs typeface="+mn-cs"/>
        </a:defRPr>
      </a:lvl2pPr>
      <a:lvl3pPr marL="857250" indent="-171450" algn="l" rtl="0" fontAlgn="base">
        <a:spcBef>
          <a:spcPct val="20000"/>
        </a:spcBef>
        <a:spcAft>
          <a:spcPct val="0"/>
        </a:spcAft>
        <a:buChar char="•"/>
        <a:defRPr sz="1800">
          <a:solidFill>
            <a:schemeClr val="tx1"/>
          </a:solidFill>
          <a:latin typeface="+mn-lt"/>
          <a:cs typeface="+mn-cs"/>
        </a:defRPr>
      </a:lvl3pPr>
      <a:lvl4pPr marL="1200150" indent="-171450" algn="l" rtl="0" fontAlgn="base">
        <a:spcBef>
          <a:spcPct val="20000"/>
        </a:spcBef>
        <a:spcAft>
          <a:spcPct val="0"/>
        </a:spcAft>
        <a:buChar char="–"/>
        <a:defRPr sz="1500">
          <a:solidFill>
            <a:schemeClr val="tx1"/>
          </a:solidFill>
          <a:latin typeface="+mn-lt"/>
          <a:cs typeface="+mn-cs"/>
        </a:defRPr>
      </a:lvl4pPr>
      <a:lvl5pPr marL="1543050" indent="-171450" algn="l" rtl="0" fontAlgn="base">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288057"/>
      </p:ext>
    </p:extLst>
  </p:cSld>
  <p:clrMap bg1="dk1" tx1="lt1" bg2="dk2" tx2="lt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 id="2147484284" r:id="rId13"/>
    <p:sldLayoutId id="2147484285" r:id="rId14"/>
    <p:sldLayoutId id="2147484286" r:id="rId15"/>
    <p:sldLayoutId id="2147484287" r:id="rId16"/>
    <p:sldLayoutId id="214748428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96"/>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6039" y="6208796"/>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88"/>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412679901"/>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xStyles>
    <p:titleStyle>
      <a:lvl1pPr algn="l" defTabSz="914354"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06" indent="-274306" algn="l" defTabSz="914354"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30" indent="-274306" algn="l" defTabSz="914354"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37" indent="-228589" algn="l" defTabSz="914354"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2942" indent="-228589" algn="l" defTabSz="914354"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532" indent="-228589" algn="l" defTabSz="914354"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838"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856"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450"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757"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96"/>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2019-04-01</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6039" y="6208796"/>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88"/>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989924542"/>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Lst>
  <p:txStyles>
    <p:titleStyle>
      <a:lvl1pPr algn="l" defTabSz="914377"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13" indent="-274313" algn="l" defTabSz="914377"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45" indent="-274313" algn="l" defTabSz="914377"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58" indent="-228594" algn="l" defTabSz="914377"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2971" indent="-228594" algn="l" defTabSz="914377"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566" indent="-228594" algn="l" defTabSz="914377"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879" indent="-228594" algn="l" defTabSz="914377"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04" indent="-228594" algn="l" defTabSz="914377"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05" indent="-228594" algn="l" defTabSz="914377"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18" indent="-228594" algn="l" defTabSz="914377"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png"/><Relationship Id="rId1" Type="http://schemas.openxmlformats.org/officeDocument/2006/relationships/slideLayout" Target="../slideLayouts/slideLayout63.xml"/><Relationship Id="rId6" Type="http://schemas.openxmlformats.org/officeDocument/2006/relationships/image" Target="../media/image27.png"/><Relationship Id="rId5" Type="http://schemas.microsoft.com/office/2007/relationships/hdphoto" Target="../media/hdphoto6.wdp"/><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4.xml"/><Relationship Id="rId5" Type="http://schemas.microsoft.com/office/2007/relationships/hdphoto" Target="../media/hdphoto2.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74.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9324" t="-747" r="9324" b="747"/>
          <a:stretch/>
        </p:blipFill>
        <p:spPr>
          <a:xfrm flipH="1">
            <a:off x="-1743542" y="-93306"/>
            <a:ext cx="15445718" cy="762676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595418119"/>
              </p:ext>
            </p:extLst>
          </p:nvPr>
        </p:nvGraphicFramePr>
        <p:xfrm>
          <a:off x="1919536" y="2181162"/>
          <a:ext cx="8280920" cy="4335375"/>
        </p:xfrm>
        <a:graphic>
          <a:graphicData uri="http://schemas.openxmlformats.org/drawingml/2006/table">
            <a:tbl>
              <a:tblPr firstRow="1" bandRow="1">
                <a:tableStyleId>{69CF1AB2-1976-4502-BF36-3FF5EA218861}</a:tableStyleId>
              </a:tblPr>
              <a:tblGrid>
                <a:gridCol w="3200356">
                  <a:extLst>
                    <a:ext uri="{9D8B030D-6E8A-4147-A177-3AD203B41FA5}">
                      <a16:colId xmlns:a16="http://schemas.microsoft.com/office/drawing/2014/main" val="20000"/>
                    </a:ext>
                  </a:extLst>
                </a:gridCol>
                <a:gridCol w="5080564">
                  <a:extLst>
                    <a:ext uri="{9D8B030D-6E8A-4147-A177-3AD203B41FA5}">
                      <a16:colId xmlns:a16="http://schemas.microsoft.com/office/drawing/2014/main" val="20001"/>
                    </a:ext>
                  </a:extLst>
                </a:gridCol>
              </a:tblGrid>
              <a:tr h="69805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3200" dirty="0" smtClean="0">
                        <a:solidFill>
                          <a:schemeClr val="tx1"/>
                        </a:solidFill>
                        <a:latin typeface="Arial" panose="020B0604020202020204" pitchFamily="34" charset="0"/>
                        <a:cs typeface="Arial" panose="020B0604020202020204" pitchFamily="34" charset="0"/>
                      </a:endParaRPr>
                    </a:p>
                  </a:txBody>
                  <a:tcPr marL="91477" marR="91477" marT="45711" marB="45711">
                    <a:solidFill>
                      <a:schemeClr val="accent3">
                        <a:lumMod val="7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400" dirty="0" smtClean="0">
                        <a:solidFill>
                          <a:schemeClr val="bg1"/>
                        </a:solidFill>
                      </a:endParaRPr>
                    </a:p>
                  </a:txBody>
                  <a:tcPr marL="91477" marR="91477" marT="45711" marB="45711">
                    <a:solidFill>
                      <a:srgbClr val="9D8359"/>
                    </a:solidFill>
                  </a:tcPr>
                </a:tc>
                <a:extLst>
                  <a:ext uri="{0D108BD9-81ED-4DB2-BD59-A6C34878D82A}">
                    <a16:rowId xmlns:a16="http://schemas.microsoft.com/office/drawing/2014/main" val="10000"/>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 1</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8:55 – 9:58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1"/>
                  </a:ext>
                </a:extLst>
              </a:tr>
              <a:tr h="774803">
                <a:tc>
                  <a:txBody>
                    <a:bodyPr/>
                    <a:lstStyle/>
                    <a:p>
                      <a:pPr algn="ctr"/>
                      <a:r>
                        <a:rPr lang="en-US" sz="4000" dirty="0" smtClean="0">
                          <a:latin typeface="Arial Rounded MT Bold" panose="020F0704030504030204" pitchFamily="34" charset="0"/>
                          <a:cs typeface="Segoe UI Semibold" panose="020B0702040204020203" pitchFamily="34" charset="0"/>
                        </a:rPr>
                        <a:t>Period 2</a:t>
                      </a:r>
                      <a:endParaRPr lang="en-CA" sz="4000" dirty="0">
                        <a:latin typeface="Arial Rounded MT Bold" panose="020F0704030504030204" pitchFamily="34" charset="0"/>
                        <a:cs typeface="Segoe UI Semibold" panose="020B0702040204020203" pitchFamily="34" charset="0"/>
                      </a:endParaRPr>
                    </a:p>
                  </a:txBody>
                  <a:tcPr marL="91477" marR="91477" marT="45711" marB="45711"/>
                </a:tc>
                <a:tc>
                  <a:txBody>
                    <a:bodyPr/>
                    <a:lstStyle/>
                    <a:p>
                      <a:pPr algn="l"/>
                      <a:r>
                        <a:rPr lang="en-US" sz="4000" baseline="0" dirty="0" smtClean="0">
                          <a:latin typeface="Arial Rounded MT Bold" panose="020F0704030504030204" pitchFamily="34" charset="0"/>
                          <a:cs typeface="Segoe UI Semibold" panose="020B0702040204020203" pitchFamily="34" charset="0"/>
                        </a:rPr>
                        <a:t>    10:03 – 11:08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tc>
                <a:extLst>
                  <a:ext uri="{0D108BD9-81ED-4DB2-BD59-A6C34878D82A}">
                    <a16:rowId xmlns:a16="http://schemas.microsoft.com/office/drawing/2014/main" val="10002"/>
                  </a:ext>
                </a:extLst>
              </a:tr>
              <a:tr h="759456">
                <a:tc>
                  <a:txBody>
                    <a:bodyPr/>
                    <a:lstStyle/>
                    <a:p>
                      <a:pPr algn="ctr"/>
                      <a:r>
                        <a:rPr lang="en-CA" sz="4000" dirty="0" smtClean="0">
                          <a:latin typeface="Arial Rounded MT Bold" panose="020F0704030504030204" pitchFamily="34" charset="0"/>
                          <a:cs typeface="Segoe UI Semibold" panose="020B0702040204020203" pitchFamily="34" charset="0"/>
                        </a:rPr>
                        <a:t>Period 3</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11:13- 12:16</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3"/>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 4</a:t>
                      </a:r>
                      <a:endParaRPr lang="en-CA" sz="4000" dirty="0">
                        <a:latin typeface="Arial Rounded MT Bold" panose="020F0704030504030204" pitchFamily="34" charset="0"/>
                        <a:cs typeface="Segoe UI Semibold" panose="020B0702040204020203" pitchFamily="34" charset="0"/>
                      </a:endParaRPr>
                    </a:p>
                  </a:txBody>
                  <a:tcPr marL="91477" marR="91477" marT="45711" marB="45711"/>
                </a:tc>
                <a:tc>
                  <a:txBody>
                    <a:bodyPr/>
                    <a:lstStyle/>
                    <a:p>
                      <a:pPr algn="l"/>
                      <a:r>
                        <a:rPr lang="en-US" sz="4000" dirty="0" smtClean="0">
                          <a:latin typeface="Arial Rounded MT Bold" panose="020F0704030504030204" pitchFamily="34" charset="0"/>
                          <a:cs typeface="Segoe UI Semibold" panose="020B0702040204020203" pitchFamily="34" charset="0"/>
                        </a:rPr>
                        <a:t>      1:05 -2:08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tc>
                <a:extLst>
                  <a:ext uri="{0D108BD9-81ED-4DB2-BD59-A6C34878D82A}">
                    <a16:rowId xmlns:a16="http://schemas.microsoft.com/office/drawing/2014/main" val="10004"/>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a:t>
                      </a:r>
                      <a:r>
                        <a:rPr lang="en-US" sz="4000" baseline="0" dirty="0" smtClean="0">
                          <a:latin typeface="Arial Rounded MT Bold" panose="020F0704030504030204" pitchFamily="34" charset="0"/>
                          <a:cs typeface="Segoe UI Semibold" panose="020B0702040204020203" pitchFamily="34" charset="0"/>
                        </a:rPr>
                        <a:t> 5</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2:13 – 3:16</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409694" y="922954"/>
            <a:ext cx="11235961"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100" normalizeH="0" baseline="0" noProof="0" dirty="0" smtClean="0">
                <a:ln>
                  <a:noFill/>
                </a:ln>
                <a:solidFill>
                  <a:srgbClr val="FFFF00"/>
                </a:solidFill>
                <a:effectLst/>
                <a:uLnTx/>
                <a:uFillTx/>
                <a:latin typeface="Impact"/>
                <a:ea typeface="+mn-ea"/>
                <a:cs typeface="+mn-cs"/>
              </a:rPr>
              <a:t>              Today’s Class Times </a:t>
            </a:r>
            <a:endParaRPr kumimoji="0" lang="en-US" sz="6600" b="0" i="0" u="none" strike="noStrike" kern="1200" cap="none" spc="0" normalizeH="0" baseline="0" noProof="0" dirty="0">
              <a:ln>
                <a:noFill/>
              </a:ln>
              <a:solidFill>
                <a:srgbClr val="FFFF00"/>
              </a:solidFill>
              <a:effectLst/>
              <a:uLnTx/>
              <a:uFillTx/>
              <a:latin typeface="Times New Roman"/>
              <a:ea typeface="+mn-ea"/>
              <a:cs typeface="+mn-cs"/>
            </a:endParaRPr>
          </a:p>
        </p:txBody>
      </p:sp>
      <p:sp>
        <p:nvSpPr>
          <p:cNvPr id="11" name="Rectangle 10"/>
          <p:cNvSpPr/>
          <p:nvPr/>
        </p:nvSpPr>
        <p:spPr>
          <a:xfrm>
            <a:off x="-384720" y="229067"/>
            <a:ext cx="12889752"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a:noFill/>
                </a:ln>
                <a:solidFill>
                  <a:prstClr val="white"/>
                </a:solidFill>
                <a:effectLst/>
                <a:uLnTx/>
                <a:uFillTx/>
                <a:latin typeface="Arial Black" panose="020B0A04020102020204" pitchFamily="34" charset="0"/>
                <a:ea typeface="+mn-ea"/>
                <a:cs typeface="+mn-cs"/>
              </a:rPr>
              <a:t>Carlton </a:t>
            </a:r>
            <a:r>
              <a:rPr kumimoji="0" lang="en-US" sz="3600" b="0" i="0" u="none" strike="noStrike" kern="1200" cap="none" spc="-100" normalizeH="0" baseline="0" noProof="0" dirty="0" smtClean="0">
                <a:ln>
                  <a:noFill/>
                </a:ln>
                <a:solidFill>
                  <a:prstClr val="white"/>
                </a:solidFill>
                <a:effectLst/>
                <a:uLnTx/>
                <a:uFillTx/>
                <a:latin typeface="Arial Black" panose="020B0A04020102020204" pitchFamily="34" charset="0"/>
                <a:ea typeface="+mn-ea"/>
                <a:cs typeface="+mn-cs"/>
              </a:rPr>
              <a:t>Comprehensive Public </a:t>
            </a:r>
            <a:r>
              <a:rPr kumimoji="0" lang="en-US" sz="3600" b="0" i="0" u="none" strike="noStrike" kern="1200" cap="none" spc="-100" normalizeH="0" baseline="0" noProof="0" dirty="0">
                <a:ln>
                  <a:noFill/>
                </a:ln>
                <a:solidFill>
                  <a:prstClr val="white"/>
                </a:solidFill>
                <a:effectLst/>
                <a:uLnTx/>
                <a:uFillTx/>
                <a:latin typeface="Arial Black" panose="020B0A04020102020204" pitchFamily="34" charset="0"/>
                <a:ea typeface="+mn-ea"/>
                <a:cs typeface="+mn-cs"/>
              </a:rPr>
              <a:t>High School</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604438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9A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1874" r="14335" b="12471"/>
          <a:stretch/>
        </p:blipFill>
        <p:spPr>
          <a:xfrm flipH="1">
            <a:off x="-528918" y="1090520"/>
            <a:ext cx="12317506" cy="6069972"/>
          </a:xfrm>
          <a:prstGeom prst="rect">
            <a:avLst/>
          </a:prstGeom>
          <a:ln>
            <a:noFill/>
          </a:ln>
          <a:effectLst>
            <a:softEdge rad="112500"/>
          </a:effectLst>
        </p:spPr>
      </p:pic>
      <p:pic>
        <p:nvPicPr>
          <p:cNvPr id="4" name="Content Placeholder 3"/>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0" b="100000" l="4480" r="100000"/>
                    </a14:imgEffect>
                  </a14:imgLayer>
                </a14:imgProps>
              </a:ext>
            </a:extLst>
          </a:blip>
          <a:stretch>
            <a:fillRect/>
          </a:stretch>
        </p:blipFill>
        <p:spPr>
          <a:xfrm>
            <a:off x="6789651" y="1243922"/>
            <a:ext cx="5433724" cy="3886200"/>
          </a:xfrm>
          <a:prstGeom prst="rect">
            <a:avLst/>
          </a:prstGeom>
        </p:spPr>
      </p:pic>
      <p:pic>
        <p:nvPicPr>
          <p:cNvPr id="5" name="Picture 4"/>
          <p:cNvPicPr>
            <a:picLocks noChangeAspect="1"/>
          </p:cNvPicPr>
          <p:nvPr/>
        </p:nvPicPr>
        <p:blipFill>
          <a:blip r:embed="rId6"/>
          <a:stretch>
            <a:fillRect/>
          </a:stretch>
        </p:blipFill>
        <p:spPr>
          <a:xfrm>
            <a:off x="6789651" y="5103229"/>
            <a:ext cx="5433724" cy="1727878"/>
          </a:xfrm>
          <a:prstGeom prst="rect">
            <a:avLst/>
          </a:prstGeom>
        </p:spPr>
      </p:pic>
      <p:sp>
        <p:nvSpPr>
          <p:cNvPr id="6" name="TextBox 5"/>
          <p:cNvSpPr txBox="1"/>
          <p:nvPr/>
        </p:nvSpPr>
        <p:spPr>
          <a:xfrm>
            <a:off x="1295729" y="0"/>
            <a:ext cx="11222157" cy="193899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prstClr val="black"/>
                </a:solidFill>
                <a:effectLst/>
                <a:uLnTx/>
                <a:uFillTx/>
                <a:latin typeface="Berlin Sans FB Demi" panose="020E0802020502020306" pitchFamily="34" charset="0"/>
                <a:ea typeface="+mn-ea"/>
                <a:cs typeface="+mn-cs"/>
              </a:rPr>
              <a:t>Drivers Education Sign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7" name="TextBox 6"/>
          <p:cNvSpPr txBox="1"/>
          <p:nvPr/>
        </p:nvSpPr>
        <p:spPr>
          <a:xfrm>
            <a:off x="837163" y="1396076"/>
            <a:ext cx="7764370" cy="61863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Next </a:t>
            </a:r>
            <a:r>
              <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after school </a:t>
            </a:r>
            <a:endPar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class starts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April 1, 2019 (no joke).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Please </a:t>
            </a:r>
            <a:r>
              <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text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306-961-3447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To Register.</a:t>
            </a:r>
            <a:endPar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 name="TextBox 2"/>
          <p:cNvSpPr txBox="1"/>
          <p:nvPr/>
        </p:nvSpPr>
        <p:spPr>
          <a:xfrm>
            <a:off x="11390489" y="6858000"/>
            <a:ext cx="6463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 New Roman"/>
                <a:ea typeface="+mn-ea"/>
                <a:cs typeface="+mn-cs"/>
              </a:rPr>
              <a:t>Feb. 15</a:t>
            </a:r>
            <a:endParaRPr kumimoji="0" lang="en-US" sz="12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018048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699795" y="251926"/>
            <a:ext cx="10963470" cy="4247317"/>
          </a:xfrm>
          <a:prstGeom prst="rect">
            <a:avLst/>
          </a:prstGeom>
          <a:noFill/>
        </p:spPr>
        <p:txBody>
          <a:bodyPr wrap="square" rtlCol="0">
            <a:spAutoFit/>
          </a:bodyPr>
          <a:lstStyle/>
          <a:p>
            <a:pPr algn="ctr"/>
            <a:r>
              <a:rPr lang="en-US" sz="5400" dirty="0" smtClean="0">
                <a:solidFill>
                  <a:srgbClr val="FF0000"/>
                </a:solidFill>
                <a:effectLst>
                  <a:outerShdw blurRad="38100" dist="38100" dir="2700000" algn="tl">
                    <a:srgbClr val="000000">
                      <a:alpha val="43137"/>
                    </a:srgbClr>
                  </a:outerShdw>
                </a:effectLst>
              </a:rPr>
              <a:t>Attention Grad!!</a:t>
            </a:r>
          </a:p>
          <a:p>
            <a:pPr algn="ctr"/>
            <a:r>
              <a:rPr lang="en-US" sz="5400" dirty="0" smtClean="0">
                <a:solidFill>
                  <a:srgbClr val="FF0000"/>
                </a:solidFill>
                <a:effectLst>
                  <a:outerShdw blurRad="38100" dist="38100" dir="2700000" algn="tl">
                    <a:srgbClr val="000000">
                      <a:alpha val="43137"/>
                    </a:srgbClr>
                  </a:outerShdw>
                </a:effectLst>
              </a:rPr>
              <a:t>Get your grad application in</a:t>
            </a:r>
          </a:p>
          <a:p>
            <a:pPr algn="ctr"/>
            <a:r>
              <a:rPr lang="en-US" sz="5400" dirty="0" smtClean="0">
                <a:solidFill>
                  <a:srgbClr val="FF0000"/>
                </a:solidFill>
                <a:effectLst>
                  <a:outerShdw blurRad="38100" dist="38100" dir="2700000" algn="tl">
                    <a:srgbClr val="000000">
                      <a:alpha val="43137"/>
                    </a:srgbClr>
                  </a:outerShdw>
                </a:effectLst>
              </a:rPr>
              <a:t>as soon as possible.</a:t>
            </a:r>
          </a:p>
          <a:p>
            <a:pPr algn="ctr"/>
            <a:endParaRPr lang="en-US" sz="5400" dirty="0">
              <a:solidFill>
                <a:srgbClr val="FF0000"/>
              </a:solidFill>
              <a:effectLst>
                <a:outerShdw blurRad="38100" dist="38100" dir="2700000" algn="tl">
                  <a:srgbClr val="000000">
                    <a:alpha val="43137"/>
                  </a:srgbClr>
                </a:outerShdw>
              </a:effectLst>
            </a:endParaRPr>
          </a:p>
          <a:p>
            <a:pPr algn="ctr"/>
            <a:r>
              <a:rPr lang="en-US" sz="5400" dirty="0" smtClean="0">
                <a:solidFill>
                  <a:srgbClr val="FF0000"/>
                </a:solidFill>
                <a:effectLst>
                  <a:outerShdw blurRad="38100" dist="38100" dir="2700000" algn="tl">
                    <a:srgbClr val="000000">
                      <a:alpha val="43137"/>
                    </a:srgbClr>
                  </a:outerShdw>
                </a:effectLst>
              </a:rPr>
              <a:t>Grad Pictures are April 15 – 18, 2019.</a:t>
            </a:r>
            <a:endParaRPr lang="en-US" sz="5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7066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66" y="4686834"/>
            <a:ext cx="11075438" cy="1325563"/>
          </a:xfrm>
        </p:spPr>
        <p:txBody>
          <a:bodyPr>
            <a:normAutofit fontScale="90000"/>
          </a:bodyPr>
          <a:lstStyle/>
          <a:p>
            <a:r>
              <a:rPr lang="en-US" sz="3600" dirty="0"/>
              <a:t>Congratulations to all delegates in this years Model UN hosted by Carlton on March 21. </a:t>
            </a:r>
            <a:r>
              <a:rPr lang="en-US" sz="3600" dirty="0" smtClean="0"/>
              <a:t/>
            </a:r>
            <a:br>
              <a:rPr lang="en-US" sz="3600" dirty="0" smtClean="0"/>
            </a:br>
            <a:r>
              <a:rPr lang="en-US" sz="3600" dirty="0"/>
              <a:t/>
            </a:r>
            <a:br>
              <a:rPr lang="en-US" sz="3600" dirty="0"/>
            </a:br>
            <a:r>
              <a:rPr lang="en-US" sz="3600" dirty="0"/>
              <a:t>Special congratulations to </a:t>
            </a:r>
            <a:r>
              <a:rPr lang="en-US" sz="3600" dirty="0" err="1"/>
              <a:t>Jarica</a:t>
            </a:r>
            <a:r>
              <a:rPr lang="en-US" sz="3600" dirty="0"/>
              <a:t> Gooding and </a:t>
            </a:r>
            <a:r>
              <a:rPr lang="en-US" sz="3600" dirty="0" err="1"/>
              <a:t>Sanjana</a:t>
            </a:r>
            <a:r>
              <a:rPr lang="en-US" sz="3600" dirty="0"/>
              <a:t> </a:t>
            </a:r>
            <a:r>
              <a:rPr lang="en-US" sz="3600" dirty="0" err="1"/>
              <a:t>Brijlall</a:t>
            </a:r>
            <a:r>
              <a:rPr lang="en-US" sz="3600" dirty="0"/>
              <a:t> who were voted top delegates this year. They will represent Prince Albert at Model United Nations Assembly in Winnipeg on May 9-11 as the Chinese delegation. Good luck ladies. </a:t>
            </a:r>
            <a:r>
              <a:rPr lang="en-US" dirty="0"/>
              <a:t/>
            </a:r>
            <a:br>
              <a:rPr lang="en-US" dirty="0"/>
            </a:br>
            <a:endParaRPr lang="en-US"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437" b="10295"/>
          <a:stretch/>
        </p:blipFill>
        <p:spPr>
          <a:xfrm>
            <a:off x="0" y="0"/>
            <a:ext cx="5652807" cy="340567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807" y="-3461658"/>
            <a:ext cx="6539193" cy="6923315"/>
          </a:xfrm>
          <a:prstGeom prst="rect">
            <a:avLst/>
          </a:prstGeom>
        </p:spPr>
      </p:pic>
    </p:spTree>
    <p:extLst>
      <p:ext uri="{BB962C8B-B14F-4D97-AF65-F5344CB8AC3E}">
        <p14:creationId xmlns:p14="http://schemas.microsoft.com/office/powerpoint/2010/main" val="622188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67404" y="121295"/>
            <a:ext cx="11809312" cy="1612955"/>
          </a:xfrm>
          <a:prstGeom prst="rect">
            <a:avLst/>
          </a:prstGeom>
        </p:spPr>
      </p:pic>
      <p:pic>
        <p:nvPicPr>
          <p:cNvPr id="15" name="Picture 14"/>
          <p:cNvPicPr>
            <a:picLocks noChangeAspect="1"/>
          </p:cNvPicPr>
          <p:nvPr/>
        </p:nvPicPr>
        <p:blipFill>
          <a:blip r:embed="rId4"/>
          <a:stretch>
            <a:fillRect/>
          </a:stretch>
        </p:blipFill>
        <p:spPr>
          <a:xfrm>
            <a:off x="1560628" y="-124538"/>
            <a:ext cx="9022862" cy="1838121"/>
          </a:xfrm>
          <a:prstGeom prst="rect">
            <a:avLst/>
          </a:prstGeom>
        </p:spPr>
      </p:pic>
      <p:sp>
        <p:nvSpPr>
          <p:cNvPr id="9" name="TextBox 8"/>
          <p:cNvSpPr txBox="1"/>
          <p:nvPr/>
        </p:nvSpPr>
        <p:spPr>
          <a:xfrm>
            <a:off x="3032449" y="522514"/>
            <a:ext cx="570390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rPr>
              <a:t/>
            </a:r>
            <a:b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rPr>
            </a:br>
            <a:r>
              <a:rPr lang="en-US" sz="3600" b="1" noProof="0" dirty="0" smtClean="0">
                <a:solidFill>
                  <a:prstClr val="black"/>
                </a:solidFill>
                <a:effectLst>
                  <a:outerShdw blurRad="38100" dist="38100" dir="2700000" algn="tl">
                    <a:srgbClr val="000000">
                      <a:alpha val="43137"/>
                    </a:srgbClr>
                  </a:outerShdw>
                </a:effectLst>
                <a:latin typeface="Times New Roman"/>
              </a:rPr>
              <a:t>Monday, April 1, 2019</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endParaRPr>
          </a:p>
        </p:txBody>
      </p:sp>
      <p:graphicFrame>
        <p:nvGraphicFramePr>
          <p:cNvPr id="16" name="Table 15"/>
          <p:cNvGraphicFramePr>
            <a:graphicFrameLocks noGrp="1"/>
          </p:cNvGraphicFramePr>
          <p:nvPr>
            <p:extLst>
              <p:ext uri="{D42A27DB-BD31-4B8C-83A1-F6EECF244321}">
                <p14:modId xmlns:p14="http://schemas.microsoft.com/office/powerpoint/2010/main" val="3353967681"/>
              </p:ext>
            </p:extLst>
          </p:nvPr>
        </p:nvGraphicFramePr>
        <p:xfrm>
          <a:off x="167403" y="1823846"/>
          <a:ext cx="11809313" cy="4847542"/>
        </p:xfrm>
        <a:graphic>
          <a:graphicData uri="http://schemas.openxmlformats.org/drawingml/2006/table">
            <a:tbl>
              <a:tblPr firstRow="1" bandRow="1">
                <a:tableStyleId>{69CF1AB2-1976-4502-BF36-3FF5EA218861}</a:tableStyleId>
              </a:tblPr>
              <a:tblGrid>
                <a:gridCol w="2851845">
                  <a:extLst>
                    <a:ext uri="{9D8B030D-6E8A-4147-A177-3AD203B41FA5}">
                      <a16:colId xmlns:a16="http://schemas.microsoft.com/office/drawing/2014/main" val="20000"/>
                    </a:ext>
                  </a:extLst>
                </a:gridCol>
                <a:gridCol w="7549875">
                  <a:extLst>
                    <a:ext uri="{9D8B030D-6E8A-4147-A177-3AD203B41FA5}">
                      <a16:colId xmlns:a16="http://schemas.microsoft.com/office/drawing/2014/main" val="20001"/>
                    </a:ext>
                  </a:extLst>
                </a:gridCol>
                <a:gridCol w="1407593">
                  <a:extLst>
                    <a:ext uri="{9D8B030D-6E8A-4147-A177-3AD203B41FA5}">
                      <a16:colId xmlns:a16="http://schemas.microsoft.com/office/drawing/2014/main" val="20002"/>
                    </a:ext>
                  </a:extLst>
                </a:gridCol>
              </a:tblGrid>
              <a:tr h="1070830">
                <a:tc>
                  <a:txBody>
                    <a:bodyPr/>
                    <a:lstStyle/>
                    <a:p>
                      <a:pPr algn="r"/>
                      <a:r>
                        <a:rPr lang="en-US" sz="3600" b="1" dirty="0" smtClean="0"/>
                        <a:t>Breakfast</a:t>
                      </a:r>
                      <a:endParaRPr lang="en-CA" sz="3600" b="1" dirty="0">
                        <a:latin typeface="Franklin Gothic Demi Cond" panose="020B0706030402020204" pitchFamily="34" charset="0"/>
                      </a:endParaRPr>
                    </a:p>
                  </a:txBody>
                  <a:tcPr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3200" b="1" dirty="0" smtClean="0">
                          <a:effectLst/>
                          <a:latin typeface="+mn-lt"/>
                          <a:ea typeface="Calibri"/>
                          <a:cs typeface="Times New Roman"/>
                        </a:rPr>
                        <a:t>Kaiser with Hash Browns</a:t>
                      </a:r>
                      <a:endParaRPr lang="en-US" sz="3200" b="1" dirty="0" smtClean="0">
                        <a:effectLst/>
                        <a:latin typeface="+mn-lt"/>
                        <a:ea typeface="Calibri"/>
                        <a:cs typeface="Times New Roman"/>
                      </a:endParaRPr>
                    </a:p>
                  </a:txBody>
                  <a:tcPr marL="114300" marR="114300" marT="0" marB="0" anchor="ctr">
                    <a:solidFill>
                      <a:schemeClr val="accent3">
                        <a:lumMod val="40000"/>
                        <a:lumOff val="60000"/>
                      </a:schemeClr>
                    </a:solidFill>
                  </a:tcPr>
                </a:tc>
                <a:tc>
                  <a:txBody>
                    <a:bodyPr/>
                    <a:lstStyle/>
                    <a:p>
                      <a:pPr algn="ctr"/>
                      <a:r>
                        <a:rPr lang="en-US" sz="2800" b="1" dirty="0" smtClean="0"/>
                        <a:t>$4.50</a:t>
                      </a:r>
                    </a:p>
                  </a:txBody>
                  <a:tcPr anchor="ctr">
                    <a:solidFill>
                      <a:schemeClr val="accent3">
                        <a:lumMod val="40000"/>
                        <a:lumOff val="60000"/>
                      </a:schemeClr>
                    </a:solidFill>
                  </a:tcPr>
                </a:tc>
                <a:extLst>
                  <a:ext uri="{0D108BD9-81ED-4DB2-BD59-A6C34878D82A}">
                    <a16:rowId xmlns:a16="http://schemas.microsoft.com/office/drawing/2014/main" val="10001"/>
                  </a:ext>
                </a:extLst>
              </a:tr>
              <a:tr h="1435455">
                <a:tc>
                  <a:txBody>
                    <a:bodyPr/>
                    <a:lstStyle/>
                    <a:p>
                      <a:pPr algn="r"/>
                      <a:r>
                        <a:rPr lang="en-US" sz="3600" b="1" dirty="0" smtClean="0"/>
                        <a:t>Lunch</a:t>
                      </a:r>
                      <a:endParaRPr lang="en-CA" sz="3600" b="1" dirty="0">
                        <a:latin typeface="Franklin Gothic Demi Cond" panose="020B0706030402020204" pitchFamily="34" charset="0"/>
                      </a:endParaRPr>
                    </a:p>
                  </a:txBody>
                  <a:tcPr anchor="ctr">
                    <a:solidFill>
                      <a:schemeClr val="bg1"/>
                    </a:solidFill>
                  </a:tcPr>
                </a:tc>
                <a:tc>
                  <a:txBody>
                    <a:bodyPr/>
                    <a:lstStyle/>
                    <a:p>
                      <a:pPr algn="ctr"/>
                      <a:r>
                        <a:rPr lang="en-US" sz="3200" b="1" dirty="0" smtClean="0"/>
                        <a:t>Chicken Tetrazzini</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800" b="1" dirty="0" smtClean="0">
                          <a:latin typeface="+mn-lt"/>
                        </a:rPr>
                        <a:t>$6.50</a:t>
                      </a:r>
                    </a:p>
                  </a:txBody>
                  <a:tcPr anchor="ctr">
                    <a:solidFill>
                      <a:schemeClr val="bg1"/>
                    </a:solidFill>
                  </a:tcPr>
                </a:tc>
                <a:extLst>
                  <a:ext uri="{0D108BD9-81ED-4DB2-BD59-A6C34878D82A}">
                    <a16:rowId xmlns:a16="http://schemas.microsoft.com/office/drawing/2014/main" val="10002"/>
                  </a:ext>
                </a:extLst>
              </a:tr>
              <a:tr h="1474319">
                <a:tc>
                  <a:txBody>
                    <a:bodyPr/>
                    <a:lstStyle/>
                    <a:p>
                      <a:pPr algn="r"/>
                      <a:r>
                        <a:rPr lang="en-US" sz="3300" b="1" dirty="0" smtClean="0"/>
                        <a:t>Soup &amp; Salad</a:t>
                      </a:r>
                      <a:endParaRPr lang="en-CA" sz="3300" b="1" dirty="0">
                        <a:latin typeface="Franklin Gothic Demi Cond" panose="020B0706030402020204" pitchFamily="34" charset="0"/>
                      </a:endParaRPr>
                    </a:p>
                  </a:txBody>
                  <a:tcPr anchor="ctr">
                    <a:solidFill>
                      <a:schemeClr val="accent3">
                        <a:lumMod val="40000"/>
                        <a:lumOff val="60000"/>
                      </a:schemeClr>
                    </a:solidFill>
                  </a:tcPr>
                </a:tc>
                <a:tc>
                  <a:txBody>
                    <a:bodyPr/>
                    <a:lstStyle/>
                    <a:p>
                      <a:pPr algn="ctr"/>
                      <a:r>
                        <a:rPr lang="en-US" sz="3200" b="1" baseline="0" dirty="0" smtClean="0"/>
                        <a:t>Cream of Tomato</a:t>
                      </a:r>
                      <a:endParaRPr lang="en-US" sz="3200" b="1" baseline="0" dirty="0" smtClean="0"/>
                    </a:p>
                    <a:p>
                      <a:pPr algn="ctr"/>
                      <a:r>
                        <a:rPr lang="en-US" sz="3200" b="1" baseline="0" dirty="0" smtClean="0"/>
                        <a:t>Garden Salad</a:t>
                      </a:r>
                      <a:endParaRPr lang="en-US" sz="3200" b="1" baseline="0" dirty="0" smtClean="0"/>
                    </a:p>
                  </a:txBody>
                  <a:tcPr anchor="ctr">
                    <a:solidFill>
                      <a:schemeClr val="accent3">
                        <a:lumMod val="40000"/>
                        <a:lumOff val="60000"/>
                      </a:schemeClr>
                    </a:solidFill>
                  </a:tcPr>
                </a:tc>
                <a:tc>
                  <a:txBody>
                    <a:bodyPr/>
                    <a:lstStyle/>
                    <a:p>
                      <a:pPr algn="ctr"/>
                      <a:r>
                        <a:rPr lang="en-US" sz="2800" b="1" dirty="0" smtClean="0"/>
                        <a:t>$5.75</a:t>
                      </a:r>
                      <a:endParaRPr lang="en-CA" sz="2800" b="1" dirty="0" smtClean="0">
                        <a:latin typeface="Franklin Gothic Demi Cond" panose="020B07060304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val="10003"/>
                  </a:ext>
                </a:extLst>
              </a:tr>
              <a:tr h="866938">
                <a:tc>
                  <a:txBody>
                    <a:bodyPr/>
                    <a:lstStyle/>
                    <a:p>
                      <a:pPr marL="0" indent="0" algn="r">
                        <a:buFont typeface="Arial" panose="020B0604020202020204" pitchFamily="34" charset="0"/>
                        <a:buNone/>
                      </a:pPr>
                      <a:r>
                        <a:rPr lang="en-US" sz="3600" b="1" dirty="0" smtClean="0"/>
                        <a:t>Dessert</a:t>
                      </a:r>
                      <a:endParaRPr lang="en-CA" sz="3600" b="1" dirty="0">
                        <a:latin typeface="Franklin Gothic Demi Cond" panose="020B0706030402020204" pitchFamily="34" charset="0"/>
                      </a:endParaRPr>
                    </a:p>
                  </a:txBody>
                  <a:tcPr anchor="ctr">
                    <a:solidFill>
                      <a:schemeClr val="bg1"/>
                    </a:solidFill>
                  </a:tcPr>
                </a:tc>
                <a:tc>
                  <a:txBody>
                    <a:bodyPr/>
                    <a:lstStyle/>
                    <a:p>
                      <a:pPr algn="ctr"/>
                      <a:r>
                        <a:rPr lang="en-US" sz="3200" b="1" dirty="0" smtClean="0">
                          <a:latin typeface="+mn-lt"/>
                        </a:rPr>
                        <a:t>Chocolate</a:t>
                      </a:r>
                      <a:r>
                        <a:rPr lang="en-US" sz="3200" b="1" baseline="0" dirty="0" smtClean="0">
                          <a:latin typeface="+mn-lt"/>
                        </a:rPr>
                        <a:t> Brownie</a:t>
                      </a:r>
                      <a:endParaRPr lang="en-US" sz="3200" b="1" dirty="0" smtClean="0">
                        <a:latin typeface="+mn-lt"/>
                      </a:endParaRPr>
                    </a:p>
                  </a:txBody>
                  <a:tcPr anchor="ctr">
                    <a:solidFill>
                      <a:schemeClr val="bg1"/>
                    </a:solidFill>
                  </a:tcPr>
                </a:tc>
                <a:tc>
                  <a:txBody>
                    <a:bodyPr/>
                    <a:lstStyle/>
                    <a:p>
                      <a:pPr algn="ctr"/>
                      <a:r>
                        <a:rPr lang="en-US" sz="2800" b="1" dirty="0" smtClean="0"/>
                        <a:t>$2.00</a:t>
                      </a:r>
                      <a:endParaRPr lang="en-CA" sz="2800" b="1" dirty="0">
                        <a:latin typeface="Franklin Gothic Demi Cond" panose="020B0706030402020204" pitchFamily="34" charset="0"/>
                      </a:endParaRPr>
                    </a:p>
                  </a:txBody>
                  <a:tcPr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7142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1631504" y="1146304"/>
            <a:ext cx="6229208" cy="485775"/>
          </a:xfrm>
        </p:spPr>
        <p:txBody>
          <a:bodyPr/>
          <a:lstStyle/>
          <a:p>
            <a:pPr algn="l"/>
            <a:r>
              <a:rPr lang="es-UY" altLang="en-US" sz="8000" b="1" dirty="0">
                <a:solidFill>
                  <a:srgbClr val="660033"/>
                </a:solidFill>
                <a:latin typeface="Edwardian Script ITC" panose="030303020407070D0804" pitchFamily="66" charset="0"/>
              </a:rPr>
              <a:t>Girls of Greatness</a:t>
            </a:r>
            <a:endParaRPr lang="es-ES" altLang="en-US" sz="8000" b="1" dirty="0">
              <a:solidFill>
                <a:srgbClr val="660033"/>
              </a:solidFill>
              <a:latin typeface="Edwardian Script ITC" panose="030303020407070D0804" pitchFamily="66" charset="0"/>
            </a:endParaRPr>
          </a:p>
        </p:txBody>
      </p:sp>
      <p:sp>
        <p:nvSpPr>
          <p:cNvPr id="2213" name="Rectangle 165"/>
          <p:cNvSpPr>
            <a:spLocks noChangeArrowheads="1"/>
          </p:cNvSpPr>
          <p:nvPr/>
        </p:nvSpPr>
        <p:spPr bwMode="auto">
          <a:xfrm>
            <a:off x="2801542" y="1863330"/>
            <a:ext cx="3673078"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s-ES" altLang="en-US" sz="2100" b="1" i="0" u="none" strike="noStrike" kern="1200" cap="none" spc="0" normalizeH="0" baseline="0" noProof="0" dirty="0">
              <a:ln>
                <a:noFill/>
              </a:ln>
              <a:solidFill>
                <a:srgbClr val="660033"/>
              </a:solidFill>
              <a:effectLst/>
              <a:uLnTx/>
              <a:uFillTx/>
              <a:latin typeface="Arial" charset="0"/>
              <a:ea typeface="+mn-ea"/>
              <a:cs typeface="Arial" charset="0"/>
            </a:endParaRPr>
          </a:p>
        </p:txBody>
      </p:sp>
      <p:sp>
        <p:nvSpPr>
          <p:cNvPr id="3" name="TextBox 2"/>
          <p:cNvSpPr txBox="1"/>
          <p:nvPr/>
        </p:nvSpPr>
        <p:spPr>
          <a:xfrm>
            <a:off x="451042" y="2301711"/>
            <a:ext cx="7426238" cy="34778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Next meeting: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April</a:t>
            </a:r>
            <a:r>
              <a:rPr kumimoji="0" lang="en-US" sz="4400" b="1" i="0" u="none" strike="noStrike" kern="1200" cap="none" spc="0" normalizeH="0" noProof="0" dirty="0" smtClean="0">
                <a:ln>
                  <a:noFill/>
                </a:ln>
                <a:solidFill>
                  <a:srgbClr val="990033"/>
                </a:solidFill>
                <a:effectLst/>
                <a:uLnTx/>
                <a:uFillTx/>
                <a:latin typeface="Arial"/>
                <a:ea typeface="+mn-ea"/>
                <a:cs typeface="Arial"/>
              </a:rPr>
              <a:t> 9, 2019</a:t>
            </a:r>
            <a:endParaRPr kumimoji="0" lang="en-US" sz="4400" b="1" i="0" u="none" strike="noStrike" kern="1200" cap="none" spc="0" normalizeH="0" baseline="0" noProof="0" dirty="0">
              <a:ln>
                <a:noFill/>
              </a:ln>
              <a:solidFill>
                <a:srgbClr val="990033"/>
              </a:solidFill>
              <a:effectLst/>
              <a:uLnTx/>
              <a:uFillTx/>
              <a:latin typeface="Arial"/>
              <a:ea typeface="+mn-ea"/>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Period </a:t>
            </a: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4</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Student </a:t>
            </a:r>
            <a:r>
              <a:rPr kumimoji="0" lang="en-US" sz="4400" b="1" i="0" u="none" strike="noStrike" kern="1200" cap="none" spc="0" normalizeH="0" baseline="0" noProof="0" dirty="0">
                <a:ln>
                  <a:noFill/>
                </a:ln>
                <a:solidFill>
                  <a:srgbClr val="990033"/>
                </a:solidFill>
                <a:effectLst/>
                <a:uLnTx/>
                <a:uFillTx/>
                <a:latin typeface="Arial"/>
                <a:ea typeface="+mn-ea"/>
                <a:cs typeface="Arial"/>
              </a:rPr>
              <a:t>Lounge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Open to Grades 9-12  </a:t>
            </a:r>
          </a:p>
        </p:txBody>
      </p:sp>
      <p:pic>
        <p:nvPicPr>
          <p:cNvPr id="8" name="Picture 7"/>
          <p:cNvPicPr>
            <a:picLocks noChangeAspect="1"/>
          </p:cNvPicPr>
          <p:nvPr/>
        </p:nvPicPr>
        <p:blipFill>
          <a:blip r:embed="rId3"/>
          <a:stretch>
            <a:fillRect/>
          </a:stretch>
        </p:blipFill>
        <p:spPr>
          <a:xfrm>
            <a:off x="119336" y="476672"/>
            <a:ext cx="7134207" cy="1604418"/>
          </a:xfrm>
          <a:prstGeom prst="rect">
            <a:avLst/>
          </a:prstGeom>
        </p:spPr>
      </p:pic>
    </p:spTree>
    <p:extLst>
      <p:ext uri="{BB962C8B-B14F-4D97-AF65-F5344CB8AC3E}">
        <p14:creationId xmlns:p14="http://schemas.microsoft.com/office/powerpoint/2010/main" val="1682965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grayscl/>
            <a:extLst>
              <a:ext uri="{BEBA8EAE-BF5A-486C-A8C5-ECC9F3942E4B}">
                <a14:imgProps xmlns:a14="http://schemas.microsoft.com/office/drawing/2010/main">
                  <a14:imgLayer r:embed="rId3">
                    <a14:imgEffect>
                      <a14:brightnessContrast bright="-20000" contrast="-40000"/>
                    </a14:imgEffect>
                  </a14:imgLayer>
                </a14:imgProps>
              </a:ext>
            </a:extLst>
          </a:blip>
          <a:srcRect r="7606" b="15816"/>
          <a:stretch/>
        </p:blipFill>
        <p:spPr>
          <a:xfrm>
            <a:off x="-2630549" y="1"/>
            <a:ext cx="14822549" cy="6957392"/>
          </a:xfrm>
          <a:prstGeom prst="rect">
            <a:avLst/>
          </a:prstGeom>
        </p:spPr>
      </p:pic>
      <p:sp>
        <p:nvSpPr>
          <p:cNvPr id="2" name="Title 1"/>
          <p:cNvSpPr>
            <a:spLocks noGrp="1"/>
          </p:cNvSpPr>
          <p:nvPr>
            <p:ph type="title"/>
          </p:nvPr>
        </p:nvSpPr>
        <p:spPr>
          <a:xfrm>
            <a:off x="551384" y="1099806"/>
            <a:ext cx="12072664" cy="1656184"/>
          </a:xfrm>
        </p:spPr>
        <p:txBody>
          <a:bodyPr>
            <a:noAutofit/>
          </a:bodyPr>
          <a:lstStyle/>
          <a:p>
            <a:r>
              <a:rPr lang="en-US" sz="8800" dirty="0">
                <a:solidFill>
                  <a:srgbClr val="CDFB25"/>
                </a:solidFill>
              </a:rPr>
              <a:t>Track and </a:t>
            </a:r>
            <a:r>
              <a:rPr lang="en-US" sz="8800" dirty="0" smtClean="0">
                <a:solidFill>
                  <a:srgbClr val="CDFB25"/>
                </a:solidFill>
              </a:rPr>
              <a:t>Field Sign </a:t>
            </a:r>
            <a:r>
              <a:rPr lang="en-US" sz="8800" dirty="0">
                <a:solidFill>
                  <a:srgbClr val="CDFB25"/>
                </a:solidFill>
              </a:rPr>
              <a:t>Up</a:t>
            </a:r>
            <a:r>
              <a:rPr lang="en-US" sz="8800" dirty="0"/>
              <a:t/>
            </a:r>
            <a:br>
              <a:rPr lang="en-US" sz="8800" dirty="0"/>
            </a:br>
            <a:endParaRPr lang="en-US" sz="8800" dirty="0"/>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96629" l="0" r="100000"/>
                    </a14:imgEffect>
                  </a14:imgLayer>
                </a14:imgProps>
              </a:ext>
            </a:extLst>
          </a:blip>
          <a:stretch>
            <a:fillRect/>
          </a:stretch>
        </p:blipFill>
        <p:spPr>
          <a:xfrm>
            <a:off x="8426824" y="3975493"/>
            <a:ext cx="3263080" cy="2052396"/>
          </a:xfrm>
          <a:prstGeom prst="rect">
            <a:avLst/>
          </a:prstGeom>
        </p:spPr>
      </p:pic>
      <p:sp>
        <p:nvSpPr>
          <p:cNvPr id="3" name="Content Placeholder 2"/>
          <p:cNvSpPr>
            <a:spLocks noGrp="1"/>
          </p:cNvSpPr>
          <p:nvPr>
            <p:ph idx="1"/>
          </p:nvPr>
        </p:nvSpPr>
        <p:spPr>
          <a:xfrm>
            <a:off x="191344" y="2032393"/>
            <a:ext cx="11498560" cy="3886200"/>
          </a:xfrm>
        </p:spPr>
        <p:txBody>
          <a:bodyPr>
            <a:noAutofit/>
          </a:bodyPr>
          <a:lstStyle/>
          <a:p>
            <a:pPr marL="0" indent="0" algn="ctr">
              <a:buNone/>
            </a:pPr>
            <a:r>
              <a:rPr lang="en-US" sz="6000" dirty="0" smtClean="0">
                <a:solidFill>
                  <a:srgbClr val="FF4B4B"/>
                </a:solidFill>
                <a:latin typeface="Arial Black" panose="020B0A04020102020204" pitchFamily="34" charset="0"/>
              </a:rPr>
              <a:t>April 8</a:t>
            </a:r>
            <a:r>
              <a:rPr lang="en-US" sz="6000" baseline="30000" dirty="0" smtClean="0">
                <a:solidFill>
                  <a:srgbClr val="FF4B4B"/>
                </a:solidFill>
                <a:latin typeface="Arial Black" panose="020B0A04020102020204" pitchFamily="34" charset="0"/>
              </a:rPr>
              <a:t>th</a:t>
            </a:r>
            <a:r>
              <a:rPr lang="en-US" sz="6000" dirty="0" smtClean="0">
                <a:solidFill>
                  <a:srgbClr val="FF4B4B"/>
                </a:solidFill>
                <a:latin typeface="Arial Black" panose="020B0A04020102020204" pitchFamily="34" charset="0"/>
              </a:rPr>
              <a:t> @ 3:30 p.m.</a:t>
            </a:r>
            <a:endParaRPr lang="en-US" sz="6000" dirty="0" smtClean="0">
              <a:solidFill>
                <a:srgbClr val="FF4B4B"/>
              </a:solidFill>
              <a:latin typeface="Arial Black" panose="020B0A04020102020204" pitchFamily="34" charset="0"/>
            </a:endParaRPr>
          </a:p>
          <a:p>
            <a:pPr marL="0" indent="0">
              <a:buNone/>
            </a:pPr>
            <a:r>
              <a:rPr lang="en-US" sz="4400" dirty="0" smtClean="0">
                <a:solidFill>
                  <a:srgbClr val="FF4B4B"/>
                </a:solidFill>
                <a:latin typeface="Arial Black" panose="020B0A04020102020204" pitchFamily="34" charset="0"/>
              </a:rPr>
              <a:t>                       </a:t>
            </a:r>
            <a:r>
              <a:rPr lang="en-US" sz="6000" dirty="0" smtClean="0">
                <a:solidFill>
                  <a:srgbClr val="FF4B4B"/>
                </a:solidFill>
                <a:latin typeface="Arial Black" panose="020B0A04020102020204" pitchFamily="34" charset="0"/>
              </a:rPr>
              <a:t>CPAC</a:t>
            </a:r>
          </a:p>
          <a:p>
            <a:pPr marL="0" indent="0" algn="ctr">
              <a:buNone/>
            </a:pPr>
            <a:r>
              <a:rPr lang="en-US" sz="4400" dirty="0" smtClean="0">
                <a:solidFill>
                  <a:srgbClr val="FF4B4B"/>
                </a:solidFill>
                <a:latin typeface="Arial Black" panose="020B0A04020102020204" pitchFamily="34" charset="0"/>
              </a:rPr>
              <a:t>Bring some friends - get some info</a:t>
            </a:r>
          </a:p>
          <a:p>
            <a:pPr marL="0" indent="0" algn="ctr">
              <a:buNone/>
            </a:pPr>
            <a:r>
              <a:rPr lang="en-US" sz="4400" dirty="0" smtClean="0">
                <a:solidFill>
                  <a:srgbClr val="FF4B4B"/>
                </a:solidFill>
                <a:latin typeface="Arial Black" panose="020B0A04020102020204" pitchFamily="34" charset="0"/>
              </a:rPr>
              <a:t>No experience necessary!   </a:t>
            </a:r>
          </a:p>
          <a:p>
            <a:pPr marL="0" indent="0" algn="ctr">
              <a:buNone/>
            </a:pPr>
            <a:r>
              <a:rPr lang="en-US" sz="4400" dirty="0">
                <a:solidFill>
                  <a:srgbClr val="FF4B4B"/>
                </a:solidFill>
                <a:latin typeface="Arial Black" panose="020B0A04020102020204" pitchFamily="34" charset="0"/>
              </a:rPr>
              <a:t>We Run, Jump and Throw so there is something for everyone! </a:t>
            </a:r>
            <a:endParaRPr lang="en-US" sz="4400" dirty="0" smtClean="0">
              <a:solidFill>
                <a:srgbClr val="FF4B4B"/>
              </a:solidFill>
              <a:latin typeface="Arial Black" panose="020B0A04020102020204" pitchFamily="34" charset="0"/>
            </a:endParaRPr>
          </a:p>
        </p:txBody>
      </p:sp>
    </p:spTree>
    <p:extLst>
      <p:ext uri="{BB962C8B-B14F-4D97-AF65-F5344CB8AC3E}">
        <p14:creationId xmlns:p14="http://schemas.microsoft.com/office/powerpoint/2010/main" val="458934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0081" y="1102865"/>
            <a:ext cx="9233932" cy="4325479"/>
          </a:xfrm>
        </p:spPr>
        <p:txBody>
          <a:bodyPr>
            <a:noAutofit/>
          </a:bodyPr>
          <a:lstStyle/>
          <a:p>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smtClean="0"/>
              <a:t/>
            </a:r>
            <a:br>
              <a:rPr lang="en-US" sz="4000" b="1" dirty="0" smtClean="0"/>
            </a:br>
            <a:r>
              <a:rPr lang="en-US" sz="4000" b="1" dirty="0"/>
              <a:t/>
            </a:r>
            <a:br>
              <a:rPr lang="en-US" sz="4000" b="1" dirty="0"/>
            </a:br>
            <a:r>
              <a:rPr lang="en-US" sz="4000" b="1" dirty="0" smtClean="0"/>
              <a:t>Carlton Pantry</a:t>
            </a:r>
            <a:br>
              <a:rPr lang="en-US" sz="4000" b="1" dirty="0" smtClean="0"/>
            </a:br>
            <a:r>
              <a:rPr lang="en-US" sz="4000" b="1" dirty="0" smtClean="0"/>
              <a:t>Do you have the luck of a leprechaun? Anyone who donates </a:t>
            </a:r>
            <a:r>
              <a:rPr lang="en-US" sz="3600" b="1" dirty="0" smtClean="0"/>
              <a:t>to our Pantry will receive a ticket for a chance to win a Pot of Gold! </a:t>
            </a:r>
            <a:br>
              <a:rPr lang="en-US" sz="3600" b="1" dirty="0" smtClean="0"/>
            </a:br>
            <a:r>
              <a:rPr lang="en-US" sz="3600" b="1" dirty="0" smtClean="0"/>
              <a:t>Please bring donations to B223A and enter the draw!</a:t>
            </a:r>
            <a:br>
              <a:rPr lang="en-US" sz="3600" b="1" dirty="0" smtClean="0"/>
            </a:br>
            <a:r>
              <a:rPr lang="en-US" sz="4000" b="1" dirty="0" smtClean="0"/>
              <a:t/>
            </a:r>
            <a:br>
              <a:rPr lang="en-US" sz="4000" b="1" dirty="0" smtClean="0"/>
            </a:br>
            <a:r>
              <a:rPr lang="en-US" sz="4000" b="1" dirty="0" smtClean="0"/>
              <a:t> </a:t>
            </a:r>
            <a:endParaRPr lang="en-US" sz="4000" b="1"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177" y="3985025"/>
            <a:ext cx="4159623" cy="227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29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271819"/>
            <a:ext cx="10515600" cy="1325563"/>
          </a:xfrm>
          <a:solidFill>
            <a:srgbClr val="FF0000"/>
          </a:solidFill>
        </p:spPr>
        <p:txBody>
          <a:bodyPr/>
          <a:lstStyle/>
          <a:p>
            <a:pPr algn="ctr"/>
            <a:r>
              <a:rPr lang="en-US" dirty="0" smtClean="0"/>
              <a:t>Thank you to Gene’s for the generous donations for our King Trapper prizes!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8555" y="1597382"/>
            <a:ext cx="5754887" cy="4962655"/>
          </a:xfrm>
        </p:spPr>
      </p:pic>
    </p:spTree>
    <p:extLst>
      <p:ext uri="{BB962C8B-B14F-4D97-AF65-F5344CB8AC3E}">
        <p14:creationId xmlns:p14="http://schemas.microsoft.com/office/powerpoint/2010/main" val="4125756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5666"/>
            <a:ext cx="12586447" cy="7091576"/>
          </a:xfrm>
          <a:prstGeom prst="rect">
            <a:avLst/>
          </a:prstGeom>
        </p:spPr>
      </p:pic>
      <p:sp>
        <p:nvSpPr>
          <p:cNvPr id="5" name="TextBox 4"/>
          <p:cNvSpPr txBox="1"/>
          <p:nvPr/>
        </p:nvSpPr>
        <p:spPr>
          <a:xfrm>
            <a:off x="11228294" y="7085910"/>
            <a:ext cx="7873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a:ea typeface="+mn-ea"/>
                <a:cs typeface="+mn-cs"/>
              </a:rPr>
              <a:t>Dec. 1</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200852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9396" y="521437"/>
            <a:ext cx="9247526" cy="1532995"/>
          </a:xfrm>
        </p:spPr>
        <p:txBody>
          <a:bodyPr>
            <a:noAutofit/>
          </a:bodyPr>
          <a:lstStyle/>
          <a:p>
            <a:r>
              <a:rPr lang="en-US" sz="9600" dirty="0" smtClean="0">
                <a:latin typeface="Algerian" panose="04020705040A02060702" pitchFamily="82" charset="0"/>
              </a:rPr>
              <a:t>‘SEW’</a:t>
            </a:r>
            <a:r>
              <a:rPr lang="en-US" sz="7200" dirty="0" smtClean="0">
                <a:latin typeface="Algerian" panose="04020705040A02060702" pitchFamily="82" charset="0"/>
              </a:rPr>
              <a:t>CIAL CLUB</a:t>
            </a:r>
            <a:endParaRPr lang="en-US" sz="7200" dirty="0">
              <a:latin typeface="Algerian" panose="04020705040A02060702" pitchFamily="82" charset="0"/>
            </a:endParaRPr>
          </a:p>
        </p:txBody>
      </p:sp>
      <p:sp>
        <p:nvSpPr>
          <p:cNvPr id="3" name="Subtitle 2"/>
          <p:cNvSpPr>
            <a:spLocks noGrp="1"/>
          </p:cNvSpPr>
          <p:nvPr>
            <p:ph type="subTitle" idx="1"/>
          </p:nvPr>
        </p:nvSpPr>
        <p:spPr>
          <a:xfrm>
            <a:off x="-1349396" y="2178599"/>
            <a:ext cx="9007497" cy="1405467"/>
          </a:xfrm>
        </p:spPr>
        <p:txBody>
          <a:bodyPr>
            <a:noAutofit/>
          </a:bodyPr>
          <a:lstStyle/>
          <a:p>
            <a:pPr algn="l"/>
            <a:r>
              <a:rPr lang="en-US" sz="5400" dirty="0" smtClean="0">
                <a:latin typeface="Algerian" panose="04020705040A02060702" pitchFamily="82" charset="0"/>
              </a:rPr>
              <a:t>                              MONDAYS </a:t>
            </a:r>
            <a:endParaRPr lang="en-US" sz="5400" dirty="0">
              <a:latin typeface="Algerian" panose="04020705040A02060702" pitchFamily="82" charset="0"/>
            </a:endParaRPr>
          </a:p>
          <a:p>
            <a:pPr algn="l"/>
            <a:r>
              <a:rPr lang="en-US" sz="5400" dirty="0" smtClean="0">
                <a:latin typeface="Algerian" panose="04020705040A02060702" pitchFamily="82" charset="0"/>
              </a:rPr>
              <a:t>                                 LUNCH</a:t>
            </a:r>
          </a:p>
          <a:p>
            <a:pPr algn="l"/>
            <a:r>
              <a:rPr lang="en-US" sz="5400" dirty="0" smtClean="0">
                <a:latin typeface="Algerian" panose="04020705040A02060702" pitchFamily="82" charset="0"/>
              </a:rPr>
              <a:t>                                 B230</a:t>
            </a:r>
          </a:p>
          <a:p>
            <a:r>
              <a:rPr lang="en-US" sz="4800" dirty="0" smtClean="0">
                <a:latin typeface="Algerian" panose="04020705040A02060702" pitchFamily="82" charset="0"/>
              </a:rPr>
              <a:t>MX. LAEWETZ</a:t>
            </a:r>
          </a:p>
          <a:p>
            <a:pPr algn="l"/>
            <a:r>
              <a:rPr lang="en-US" sz="4800" dirty="0" smtClean="0">
                <a:latin typeface="Algerian" panose="04020705040A02060702" pitchFamily="82" charset="0"/>
              </a:rPr>
              <a:t>            </a:t>
            </a:r>
            <a:r>
              <a:rPr lang="en-US" sz="2400" dirty="0" smtClean="0">
                <a:latin typeface="Adobe Gothic Std B" panose="020B0800000000000000" pitchFamily="34" charset="-128"/>
                <a:ea typeface="Adobe Gothic Std B" panose="020B0800000000000000" pitchFamily="34" charset="-128"/>
              </a:rPr>
              <a:t>no experience required </a:t>
            </a:r>
            <a:endParaRPr lang="en-US" sz="2400" dirty="0">
              <a:latin typeface="Adobe Gothic Std B" panose="020B0800000000000000" pitchFamily="34" charset="-128"/>
              <a:ea typeface="Adobe Gothic Std B" panose="020B0800000000000000" pitchFamily="34" charset="-128"/>
            </a:endParaRPr>
          </a:p>
        </p:txBody>
      </p:sp>
      <p:sp>
        <p:nvSpPr>
          <p:cNvPr id="7" name="AutoShape 2" descr="Image result for sewi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utoShape 4" descr="Image result for sewing machine"/>
          <p:cNvSpPr>
            <a:spLocks noChangeAspect="1" noChangeArrowheads="1"/>
          </p:cNvSpPr>
          <p:nvPr/>
        </p:nvSpPr>
        <p:spPr bwMode="auto">
          <a:xfrm>
            <a:off x="3657598" y="1964266"/>
            <a:ext cx="1619795" cy="1619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utoShape 6" descr="Image result for sewing mach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2"/>
          <a:stretch>
            <a:fillRect/>
          </a:stretch>
        </p:blipFill>
        <p:spPr>
          <a:xfrm>
            <a:off x="198429" y="2913728"/>
            <a:ext cx="3075938" cy="2367030"/>
          </a:xfrm>
          <a:prstGeom prst="rect">
            <a:avLst/>
          </a:prstGeom>
        </p:spPr>
      </p:pic>
      <p:pic>
        <p:nvPicPr>
          <p:cNvPr id="12" name="Picture 11"/>
          <p:cNvPicPr>
            <a:picLocks noChangeAspect="1"/>
          </p:cNvPicPr>
          <p:nvPr/>
        </p:nvPicPr>
        <p:blipFill>
          <a:blip r:embed="rId3"/>
          <a:stretch>
            <a:fillRect/>
          </a:stretch>
        </p:blipFill>
        <p:spPr>
          <a:xfrm>
            <a:off x="8138159" y="279509"/>
            <a:ext cx="2659981" cy="3986857"/>
          </a:xfrm>
          <a:prstGeom prst="rect">
            <a:avLst/>
          </a:prstGeom>
        </p:spPr>
      </p:pic>
      <p:pic>
        <p:nvPicPr>
          <p:cNvPr id="13" name="Picture 12"/>
          <p:cNvPicPr>
            <a:picLocks noChangeAspect="1"/>
          </p:cNvPicPr>
          <p:nvPr/>
        </p:nvPicPr>
        <p:blipFill>
          <a:blip r:embed="rId4"/>
          <a:stretch>
            <a:fillRect/>
          </a:stretch>
        </p:blipFill>
        <p:spPr>
          <a:xfrm>
            <a:off x="8286133" y="4544404"/>
            <a:ext cx="2910296" cy="1954359"/>
          </a:xfrm>
          <a:prstGeom prst="rect">
            <a:avLst/>
          </a:prstGeom>
        </p:spPr>
      </p:pic>
      <p:sp>
        <p:nvSpPr>
          <p:cNvPr id="4" name="TextBox 3"/>
          <p:cNvSpPr txBox="1"/>
          <p:nvPr/>
        </p:nvSpPr>
        <p:spPr>
          <a:xfrm>
            <a:off x="63500" y="5436109"/>
            <a:ext cx="6118726"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Sew-bead-knit-crochet-cross </a:t>
            </a: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stitch and more</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301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ky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31180"/>
          <a:stretch/>
        </p:blipFill>
        <p:spPr bwMode="auto">
          <a:xfrm>
            <a:off x="-40313" y="11600"/>
            <a:ext cx="12262142" cy="72454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889" b="97778" l="1815" r="98004">
                        <a14:foregroundMark x1="53902" y1="6222" x2="53902" y2="6222"/>
                        <a14:foregroundMark x1="49365" y1="7556" x2="49365" y2="7556"/>
                        <a14:foregroundMark x1="47187" y1="7556" x2="47187" y2="7778"/>
                        <a14:foregroundMark x1="49002" y1="5778" x2="48820" y2="5778"/>
                        <a14:foregroundMark x1="46461" y1="6444" x2="46461" y2="6444"/>
                        <a14:foregroundMark x1="37387" y1="10667" x2="56261" y2="5111"/>
                        <a14:foregroundMark x1="39927" y1="9111" x2="39927" y2="9111"/>
                        <a14:foregroundMark x1="40653" y1="10444" x2="40653" y2="10444"/>
                        <a14:backgroundMark x1="26134" y1="95111" x2="86751" y2="71556"/>
                        <a14:backgroundMark x1="86388" y1="71111" x2="99819" y2="44444"/>
                        <a14:backgroundMark x1="3085" y1="20222" x2="17786" y2="93778"/>
                        <a14:backgroundMark x1="76044" y1="4222" x2="88929" y2="24222"/>
                        <a14:backgroundMark x1="92922" y1="30222" x2="93466" y2="30222"/>
                        <a14:backgroundMark x1="92377" y1="29111" x2="98911" y2="40889"/>
                        <a14:backgroundMark x1="3630" y1="15111" x2="62976" y2="444"/>
                        <a14:backgroundMark x1="58802" y1="4667" x2="70962" y2="2000"/>
                        <a14:backgroundMark x1="28494" y1="11778" x2="36298" y2="11111"/>
                        <a14:backgroundMark x1="55354" y1="4222" x2="55354" y2="4222"/>
                        <a14:backgroundMark x1="56261" y1="4444" x2="56443" y2="4667"/>
                        <a14:backgroundMark x1="54446" y1="5556" x2="54446" y2="5556"/>
                      </a14:backgroundRemoval>
                    </a14:imgEffect>
                  </a14:imgLayer>
                </a14:imgProps>
              </a:ext>
            </a:extLst>
          </a:blip>
          <a:stretch>
            <a:fillRect/>
          </a:stretch>
        </p:blipFill>
        <p:spPr>
          <a:xfrm>
            <a:off x="-913104" y="916238"/>
            <a:ext cx="7139906" cy="5831139"/>
          </a:xfrm>
          <a:prstGeom prst="rect">
            <a:avLst/>
          </a:prstGeom>
        </p:spPr>
      </p:pic>
      <p:sp>
        <p:nvSpPr>
          <p:cNvPr id="2" name="Title 1"/>
          <p:cNvSpPr>
            <a:spLocks noGrp="1"/>
          </p:cNvSpPr>
          <p:nvPr>
            <p:ph type="title"/>
          </p:nvPr>
        </p:nvSpPr>
        <p:spPr>
          <a:xfrm>
            <a:off x="921632" y="7688263"/>
            <a:ext cx="11303000" cy="1689360"/>
          </a:xfrm>
        </p:spPr>
        <p:txBody>
          <a:bodyPr/>
          <a:lstStyle/>
          <a:p>
            <a:endParaRPr lang="en-US" dirty="0"/>
          </a:p>
        </p:txBody>
      </p:sp>
      <p:pic>
        <p:nvPicPr>
          <p:cNvPr id="1026" name="Picture 2" descr="Image result for easter background"/>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9267" b="100000" l="1758" r="99805">
                        <a14:foregroundMark x1="6543" y1="98974" x2="97168" y2="98387"/>
                      </a14:backgroundRemoval>
                    </a14:imgEffect>
                  </a14:imgLayer>
                </a14:imgProps>
              </a:ext>
              <a:ext uri="{28A0092B-C50C-407E-A947-70E740481C1C}">
                <a14:useLocalDpi xmlns:a14="http://schemas.microsoft.com/office/drawing/2010/main" val="0"/>
              </a:ext>
            </a:extLst>
          </a:blip>
          <a:srcRect t="54164"/>
          <a:stretch/>
        </p:blipFill>
        <p:spPr bwMode="auto">
          <a:xfrm>
            <a:off x="-168696" y="3933623"/>
            <a:ext cx="12000656" cy="31434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7464152" y="5505333"/>
            <a:ext cx="828675" cy="133921"/>
          </a:xfrm>
          <a:prstGeom prst="rect">
            <a:avLst/>
          </a:prstGeom>
        </p:spPr>
      </p:pic>
      <p:pic>
        <p:nvPicPr>
          <p:cNvPr id="8" name="Picture 7"/>
          <p:cNvPicPr>
            <a:picLocks noChangeAspect="1"/>
          </p:cNvPicPr>
          <p:nvPr/>
        </p:nvPicPr>
        <p:blipFill>
          <a:blip r:embed="rId7"/>
          <a:stretch>
            <a:fillRect/>
          </a:stretch>
        </p:blipFill>
        <p:spPr>
          <a:xfrm flipV="1">
            <a:off x="6823942" y="5482473"/>
            <a:ext cx="828675" cy="45719"/>
          </a:xfrm>
          <a:prstGeom prst="rect">
            <a:avLst/>
          </a:prstGeom>
        </p:spPr>
      </p:pic>
      <p:sp>
        <p:nvSpPr>
          <p:cNvPr id="9" name="Rectangle 8"/>
          <p:cNvSpPr/>
          <p:nvPr/>
        </p:nvSpPr>
        <p:spPr>
          <a:xfrm>
            <a:off x="5875701" y="4790769"/>
            <a:ext cx="2340843" cy="1584176"/>
          </a:xfrm>
          <a:prstGeom prst="rect">
            <a:avLst/>
          </a:prstGeom>
          <a:solidFill>
            <a:srgbClr val="B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Happy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Easter</a:t>
            </a:r>
            <a:endParaRPr kumimoji="0" lang="en-US" sz="4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10" name="Rectangle 9"/>
          <p:cNvSpPr/>
          <p:nvPr/>
        </p:nvSpPr>
        <p:spPr>
          <a:xfrm>
            <a:off x="5591944" y="1658713"/>
            <a:ext cx="6810756" cy="2968761"/>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$.25 per ticket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Draw Thurs after lunch.</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      All proceeds go to a local charity.</a:t>
            </a:r>
          </a:p>
        </p:txBody>
      </p:sp>
      <p:sp>
        <p:nvSpPr>
          <p:cNvPr id="13" name="Rectangle 12"/>
          <p:cNvSpPr/>
          <p:nvPr/>
        </p:nvSpPr>
        <p:spPr>
          <a:xfrm>
            <a:off x="306911" y="347512"/>
            <a:ext cx="11317778" cy="819776"/>
          </a:xfrm>
          <a:prstGeom prst="rect">
            <a:avLst/>
          </a:prstGeom>
        </p:spPr>
        <p:txBody>
          <a:bodyPr wrap="non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Student Services Easter Basket Draw</a:t>
            </a:r>
            <a:endParaRPr kumimoji="0" lang="en-US" sz="48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8"/>
          <a:stretch>
            <a:fillRect/>
          </a:stretch>
        </p:blipFill>
        <p:spPr>
          <a:xfrm>
            <a:off x="2783632" y="5094305"/>
            <a:ext cx="600075" cy="161925"/>
          </a:xfrm>
          <a:prstGeom prst="rect">
            <a:avLst/>
          </a:prstGeom>
        </p:spPr>
      </p:pic>
      <p:pic>
        <p:nvPicPr>
          <p:cNvPr id="15" name="Picture 14"/>
          <p:cNvPicPr>
            <a:picLocks noChangeAspect="1"/>
          </p:cNvPicPr>
          <p:nvPr/>
        </p:nvPicPr>
        <p:blipFill>
          <a:blip r:embed="rId8"/>
          <a:stretch>
            <a:fillRect/>
          </a:stretch>
        </p:blipFill>
        <p:spPr>
          <a:xfrm>
            <a:off x="2962328" y="5228962"/>
            <a:ext cx="600075" cy="161925"/>
          </a:xfrm>
          <a:prstGeom prst="rect">
            <a:avLst/>
          </a:prstGeom>
        </p:spPr>
      </p:pic>
      <p:pic>
        <p:nvPicPr>
          <p:cNvPr id="16" name="Picture 15"/>
          <p:cNvPicPr>
            <a:picLocks noChangeAspect="1"/>
          </p:cNvPicPr>
          <p:nvPr/>
        </p:nvPicPr>
        <p:blipFill>
          <a:blip r:embed="rId8"/>
          <a:stretch>
            <a:fillRect/>
          </a:stretch>
        </p:blipFill>
        <p:spPr>
          <a:xfrm>
            <a:off x="2758198" y="5320548"/>
            <a:ext cx="600075" cy="161925"/>
          </a:xfrm>
          <a:prstGeom prst="rect">
            <a:avLst/>
          </a:prstGeom>
        </p:spPr>
      </p:pic>
      <p:pic>
        <p:nvPicPr>
          <p:cNvPr id="17" name="Picture 16"/>
          <p:cNvPicPr>
            <a:picLocks noChangeAspect="1"/>
          </p:cNvPicPr>
          <p:nvPr/>
        </p:nvPicPr>
        <p:blipFill>
          <a:blip r:embed="rId8"/>
          <a:stretch>
            <a:fillRect/>
          </a:stretch>
        </p:blipFill>
        <p:spPr>
          <a:xfrm>
            <a:off x="3121810" y="5126464"/>
            <a:ext cx="600075" cy="161925"/>
          </a:xfrm>
          <a:prstGeom prst="rect">
            <a:avLst/>
          </a:prstGeom>
        </p:spPr>
      </p:pic>
      <p:pic>
        <p:nvPicPr>
          <p:cNvPr id="18" name="Picture 17"/>
          <p:cNvPicPr>
            <a:picLocks noChangeAspect="1"/>
          </p:cNvPicPr>
          <p:nvPr/>
        </p:nvPicPr>
        <p:blipFill>
          <a:blip r:embed="rId9"/>
          <a:stretch>
            <a:fillRect/>
          </a:stretch>
        </p:blipFill>
        <p:spPr>
          <a:xfrm>
            <a:off x="3010970" y="5586866"/>
            <a:ext cx="581025" cy="104775"/>
          </a:xfrm>
          <a:prstGeom prst="rect">
            <a:avLst/>
          </a:prstGeom>
        </p:spPr>
      </p:pic>
    </p:spTree>
    <p:extLst>
      <p:ext uri="{BB962C8B-B14F-4D97-AF65-F5344CB8AC3E}">
        <p14:creationId xmlns:p14="http://schemas.microsoft.com/office/powerpoint/2010/main" val="27080519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6.xml><?xml version="1.0" encoding="utf-8"?>
<a:theme xmlns:a="http://schemas.openxmlformats.org/drawingml/2006/main" name="4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7.xml><?xml version="1.0" encoding="utf-8"?>
<a:theme xmlns:a="http://schemas.openxmlformats.org/drawingml/2006/main" name="3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30165</TotalTime>
  <Words>250</Words>
  <Application>Microsoft Office PowerPoint</Application>
  <PresentationFormat>Widescreen</PresentationFormat>
  <Paragraphs>71</Paragraphs>
  <Slides>12</Slides>
  <Notes>1</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12</vt:i4>
      </vt:variant>
    </vt:vector>
  </HeadingPairs>
  <TitlesOfParts>
    <vt:vector size="33" baseType="lpstr">
      <vt:lpstr>Adobe Gothic Std B</vt:lpstr>
      <vt:lpstr>Algerian</vt:lpstr>
      <vt:lpstr>Arial</vt:lpstr>
      <vt:lpstr>Arial Black</vt:lpstr>
      <vt:lpstr>Arial Rounded MT Bold</vt:lpstr>
      <vt:lpstr>Berlin Sans FB Demi</vt:lpstr>
      <vt:lpstr>Calibri</vt:lpstr>
      <vt:lpstr>Calibri Light</vt:lpstr>
      <vt:lpstr>Comic Sans MS</vt:lpstr>
      <vt:lpstr>Edwardian Script ITC</vt:lpstr>
      <vt:lpstr>Franklin Gothic Demi Cond</vt:lpstr>
      <vt:lpstr>Impact</vt:lpstr>
      <vt:lpstr>Segoe UI Semibold</vt:lpstr>
      <vt:lpstr>Times New Roman</vt:lpstr>
      <vt:lpstr>2_NewsPrint</vt:lpstr>
      <vt:lpstr>Office Theme</vt:lpstr>
      <vt:lpstr>1_NewsPrint</vt:lpstr>
      <vt:lpstr>2_Diseño predeterminado</vt:lpstr>
      <vt:lpstr>Celestial</vt:lpstr>
      <vt:lpstr>4_NewsPrint</vt:lpstr>
      <vt:lpstr>3_NewsPrint</vt:lpstr>
      <vt:lpstr>PowerPoint Presentation</vt:lpstr>
      <vt:lpstr>PowerPoint Presentation</vt:lpstr>
      <vt:lpstr>Girls of Greatness</vt:lpstr>
      <vt:lpstr>Track and Field Sign Up </vt:lpstr>
      <vt:lpstr>     Carlton Pantry Do you have the luck of a leprechaun? Anyone who donates to our Pantry will receive a ticket for a chance to win a Pot of Gold!  Please bring donations to B223A and enter the draw!   </vt:lpstr>
      <vt:lpstr>Thank you to Gene’s for the generous donations for our King Trapper prizes!</vt:lpstr>
      <vt:lpstr>PowerPoint Presentation</vt:lpstr>
      <vt:lpstr>‘SEW’CIAL CLUB</vt:lpstr>
      <vt:lpstr>PowerPoint Presentation</vt:lpstr>
      <vt:lpstr>PowerPoint Presentation</vt:lpstr>
      <vt:lpstr>PowerPoint Presentation</vt:lpstr>
      <vt:lpstr>Congratulations to all delegates in this years Model UN hosted by Carlton on March 21.   Special congratulations to Jarica Gooding and Sanjana Brijlall who were voted top delegates this year. They will represent Prince Albert at Model United Nations Assembly in Winnipeg on May 9-11 as the Chinese delegation. Good luck ladies.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Charlene</dc:creator>
  <cp:lastModifiedBy>Jones, Charlene</cp:lastModifiedBy>
  <cp:revision>992</cp:revision>
  <dcterms:created xsi:type="dcterms:W3CDTF">2018-08-20T20:03:04Z</dcterms:created>
  <dcterms:modified xsi:type="dcterms:W3CDTF">2019-04-01T15:10:55Z</dcterms:modified>
</cp:coreProperties>
</file>