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4128" r:id="rId2"/>
    <p:sldMasterId id="2147484235" r:id="rId3"/>
    <p:sldMasterId id="2147484247" r:id="rId4"/>
    <p:sldMasterId id="2147484271" r:id="rId5"/>
    <p:sldMasterId id="2147484289" r:id="rId6"/>
  </p:sldMasterIdLst>
  <p:notesMasterIdLst>
    <p:notesMasterId r:id="rId19"/>
  </p:notesMasterIdLst>
  <p:sldIdLst>
    <p:sldId id="629" r:id="rId7"/>
    <p:sldId id="689" r:id="rId8"/>
    <p:sldId id="693" r:id="rId9"/>
    <p:sldId id="685" r:id="rId10"/>
    <p:sldId id="692" r:id="rId11"/>
    <p:sldId id="706" r:id="rId12"/>
    <p:sldId id="696" r:id="rId13"/>
    <p:sldId id="695" r:id="rId14"/>
    <p:sldId id="699" r:id="rId15"/>
    <p:sldId id="700" r:id="rId16"/>
    <p:sldId id="704" r:id="rId17"/>
    <p:sldId id="70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534D94-7335-4D3F-90CA-B44C99A47739}">
          <p14:sldIdLst>
            <p14:sldId id="629"/>
            <p14:sldId id="689"/>
            <p14:sldId id="693"/>
            <p14:sldId id="685"/>
            <p14:sldId id="692"/>
            <p14:sldId id="706"/>
            <p14:sldId id="696"/>
            <p14:sldId id="695"/>
            <p14:sldId id="699"/>
            <p14:sldId id="700"/>
            <p14:sldId id="704"/>
            <p14:sldId id="7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9"/>
    <a:srgbClr val="E91002"/>
    <a:srgbClr val="111629"/>
    <a:srgbClr val="BF0501"/>
    <a:srgbClr val="FF00FF"/>
    <a:srgbClr val="FF0000"/>
    <a:srgbClr val="DA3866"/>
    <a:srgbClr val="FFFF19"/>
    <a:srgbClr val="FFFF6B"/>
    <a:srgbClr val="D2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456" autoAdjust="0"/>
    <p:restoredTop sz="94660"/>
  </p:normalViewPr>
  <p:slideViewPr>
    <p:cSldViewPr snapToGrid="0">
      <p:cViewPr varScale="1">
        <p:scale>
          <a:sx n="103" d="100"/>
          <a:sy n="103" d="100"/>
        </p:scale>
        <p:origin x="72" y="1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FF1CC-E24B-483D-B2AA-82398F1E6EAD}" type="datetimeFigureOut">
              <a:rPr lang="en-US" smtClean="0"/>
              <a:t>3/29/2019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0B15E-669A-4EC6-82B0-8FE67CE39CF9}" type="slidenum">
              <a:rPr lang="en-US" smtClean="0"/>
              <a:t>‹#›</a:t>
            </a:fld>
            <a:endParaRPr lang="en-US"/>
          </a:p>
        </p:txBody>
      </p:sp>
    </p:spTree>
    <p:extLst>
      <p:ext uri="{BB962C8B-B14F-4D97-AF65-F5344CB8AC3E}">
        <p14:creationId xmlns:p14="http://schemas.microsoft.com/office/powerpoint/2010/main" val="2615302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8874B-FE22-41A0-8249-45C690F079C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2697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8953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38017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8"/>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370145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2977025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335395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8763D8-719F-4A69-8C0D-2FAF1719CC1D}"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940861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8763D8-719F-4A69-8C0D-2FAF1719CC1D}"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234352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8763D8-719F-4A69-8C0D-2FAF1719CC1D}" type="datetimeFigureOut">
              <a:rPr lang="en-US" smtClean="0"/>
              <a:t>3/29/2019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5254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8763D8-719F-4A69-8C0D-2FAF1719CC1D}" type="datetimeFigureOut">
              <a:rPr lang="en-US" smtClean="0"/>
              <a:t>3/29/2019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078037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763D8-719F-4A69-8C0D-2FAF1719CC1D}" type="datetimeFigureOut">
              <a:rPr lang="en-US" smtClean="0"/>
              <a:t>3/29/2019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15398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8763D8-719F-4A69-8C0D-2FAF1719CC1D}"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109217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4020842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8763D8-719F-4A69-8C0D-2FAF1719CC1D}"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2294711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4290177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469341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550168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979760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985200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839478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5"/>
            <a:ext cx="4876800" cy="639763"/>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5"/>
            <a:ext cx="4876800" cy="639763"/>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CA">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1" name="Straight Connector 10"/>
          <p:cNvCxnSpPr/>
          <p:nvPr/>
        </p:nvCxnSpPr>
        <p:spPr>
          <a:xfrm>
            <a:off x="10119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146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CA">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562674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CA">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19561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720134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54"/>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87"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0" name="Straight Connector 9"/>
          <p:cNvCxnSpPr/>
          <p:nvPr/>
        </p:nvCxnSpPr>
        <p:spPr>
          <a:xfrm rot="5400000">
            <a:off x="2871259" y="2514345"/>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428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50"/>
            <a:ext cx="9855200" cy="804863"/>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832254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957138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57"/>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7952741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CE72D7-195F-486F-ACB0-E3C3A2BC5AD9}"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37445853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B15B62-7549-4821-AD3A-01C7797F9B6D}"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2766389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76EAC4-86FC-4B62-8732-8E9488DCCFF7}"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766885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9D5AEFE-E209-43DA-B0E9-71B04E86359D}"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5312193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6B026AE-B97C-4EAB-BBB8-3B7AEF59B256}"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487542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E181C1D-6863-4A25-8836-A0E6A1362136}"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3660408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762290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5391EC3-24C1-47A4-B7E9-001BBE0B8F75}"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9569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49285F9-4C92-4C93-AECA-2E1C1C9810B5}"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8802236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F3DB11E-C7B1-4ACA-AD03-3110EE155D89}"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27656539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AB3C61-A6D4-4078-96D0-ED377C0EB91B}"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615433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C33D8F-8D78-4009-9E7F-D13E9C080882}"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32088787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3/29/2019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3337499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217016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092220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50789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651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CA">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6076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76270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527616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032766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57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323498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317033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540216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393950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339628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6224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CA">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5793226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7336260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31960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5169467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8561333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8522490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0275786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5"/>
            <a:ext cx="4876800" cy="639763"/>
          </a:xfrm>
        </p:spPr>
        <p:txBody>
          <a:bodyPr anchor="b">
            <a:noAutofit/>
          </a:bodyPr>
          <a:lstStyle>
            <a:lvl1pPr marL="0" indent="0">
              <a:buNone/>
              <a:defRPr sz="2800" b="0">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5"/>
            <a:ext cx="4876800" cy="639763"/>
          </a:xfrm>
        </p:spPr>
        <p:txBody>
          <a:bodyPr anchor="b">
            <a:noAutofit/>
          </a:bodyPr>
          <a:lstStyle>
            <a:lvl1pPr marL="0" indent="0">
              <a:buNone/>
              <a:defRPr sz="2800" b="0">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CA">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1" name="Straight Connector 10"/>
          <p:cNvCxnSpPr/>
          <p:nvPr/>
        </p:nvCxnSpPr>
        <p:spPr>
          <a:xfrm>
            <a:off x="10119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0303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CA">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1036830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CA">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6424701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57"/>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87" y="457200"/>
            <a:ext cx="3564876" cy="4114800"/>
          </a:xfrm>
        </p:spPr>
        <p:txBody>
          <a:bodyPr>
            <a:normAutofit/>
          </a:bodyPr>
          <a:lstStyle>
            <a:lvl1pPr marL="0" indent="0">
              <a:buNone/>
              <a:defRPr sz="2100">
                <a:solidFill>
                  <a:schemeClr val="tx2"/>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0" name="Straight Connector 9"/>
          <p:cNvCxnSpPr/>
          <p:nvPr/>
        </p:nvCxnSpPr>
        <p:spPr>
          <a:xfrm rot="5400000">
            <a:off x="2871259" y="2514347"/>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952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CA">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7313807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53"/>
            <a:ext cx="9855200" cy="804863"/>
          </a:xfrm>
        </p:spPr>
        <p:txBody>
          <a:bodyPr anchor="t" anchorCtr="0">
            <a:normAutofit/>
          </a:bodyPr>
          <a:lstStyle>
            <a:lvl1pPr marL="0" indent="0">
              <a:buNone/>
              <a:defRPr sz="18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559639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9776274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59"/>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631881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07"/>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03"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0" name="Straight Connector 9"/>
          <p:cNvCxnSpPr/>
          <p:nvPr/>
        </p:nvCxnSpPr>
        <p:spPr>
          <a:xfrm rot="5400000">
            <a:off x="2871259" y="2514339"/>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540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17446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83"/>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5" name="Footer Placeholder 4"/>
          <p:cNvSpPr>
            <a:spLocks noGrp="1"/>
          </p:cNvSpPr>
          <p:nvPr>
            <p:ph type="ftr" sz="quarter" idx="3"/>
          </p:nvPr>
        </p:nvSpPr>
        <p:spPr>
          <a:xfrm>
            <a:off x="1015999" y="6208783"/>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CA">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75"/>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1461581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763D8-719F-4A69-8C0D-2FAF1719CC1D}" type="datetimeFigureOut">
              <a:rPr lang="en-US" smtClean="0"/>
              <a:t>3/29/2019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65AC0-C0D3-42ED-B203-B4766023825D}" type="slidenum">
              <a:rPr lang="en-US" smtClean="0"/>
              <a:t>‹#›</a:t>
            </a:fld>
            <a:endParaRPr lang="en-US"/>
          </a:p>
        </p:txBody>
      </p:sp>
    </p:spTree>
    <p:extLst>
      <p:ext uri="{BB962C8B-B14F-4D97-AF65-F5344CB8AC3E}">
        <p14:creationId xmlns:p14="http://schemas.microsoft.com/office/powerpoint/2010/main" val="2141118760"/>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95"/>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5" name="Footer Placeholder 4"/>
          <p:cNvSpPr>
            <a:spLocks noGrp="1"/>
          </p:cNvSpPr>
          <p:nvPr>
            <p:ph type="ftr" sz="quarter" idx="3"/>
          </p:nvPr>
        </p:nvSpPr>
        <p:spPr>
          <a:xfrm>
            <a:off x="1016039" y="6208795"/>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CA">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87"/>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223678808"/>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fontAlgn="base">
              <a:spcBef>
                <a:spcPct val="0"/>
              </a:spcBef>
              <a:spcAft>
                <a:spcPct val="0"/>
              </a:spcAft>
            </a:pPr>
            <a:endParaRPr lang="es-ES" alt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fontAlgn="base">
              <a:spcBef>
                <a:spcPct val="0"/>
              </a:spcBef>
              <a:spcAft>
                <a:spcPct val="0"/>
              </a:spcAft>
            </a:pPr>
            <a:endParaRPr lang="es-ES" alt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fontAlgn="base">
              <a:spcBef>
                <a:spcPct val="0"/>
              </a:spcBef>
              <a:spcAft>
                <a:spcPct val="0"/>
              </a:spcAft>
            </a:pPr>
            <a:fld id="{A0A9D1F8-36F5-4454-961E-1D293BED19BC}" type="slidenum">
              <a:rPr lang="es-ES" altLang="en-US" smtClean="0">
                <a:solidFill>
                  <a:srgbClr val="000000"/>
                </a:solidFill>
              </a:rPr>
              <a:pPr fontAlgn="base">
                <a:spcBef>
                  <a:spcPct val="0"/>
                </a:spcBef>
                <a:spcAft>
                  <a:spcPct val="0"/>
                </a:spcAft>
              </a:pPr>
              <a:t>‹#›</a:t>
            </a:fld>
            <a:endParaRPr lang="es-ES" altLang="en-US" smtClean="0">
              <a:solidFill>
                <a:srgbClr val="000000"/>
              </a:solidFill>
            </a:endParaRPr>
          </a:p>
        </p:txBody>
      </p:sp>
    </p:spTree>
    <p:extLst>
      <p:ext uri="{BB962C8B-B14F-4D97-AF65-F5344CB8AC3E}">
        <p14:creationId xmlns:p14="http://schemas.microsoft.com/office/powerpoint/2010/main" val="952647683"/>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cs typeface="Arial" charset="0"/>
        </a:defRPr>
      </a:lvl2pPr>
      <a:lvl3pPr algn="ctr" rtl="0" fontAlgn="base">
        <a:spcBef>
          <a:spcPct val="0"/>
        </a:spcBef>
        <a:spcAft>
          <a:spcPct val="0"/>
        </a:spcAft>
        <a:defRPr sz="3300">
          <a:solidFill>
            <a:schemeClr val="tx2"/>
          </a:solidFill>
          <a:latin typeface="Arial" charset="0"/>
          <a:cs typeface="Arial" charset="0"/>
        </a:defRPr>
      </a:lvl3pPr>
      <a:lvl4pPr algn="ctr" rtl="0" fontAlgn="base">
        <a:spcBef>
          <a:spcPct val="0"/>
        </a:spcBef>
        <a:spcAft>
          <a:spcPct val="0"/>
        </a:spcAft>
        <a:defRPr sz="3300">
          <a:solidFill>
            <a:schemeClr val="tx2"/>
          </a:solidFill>
          <a:latin typeface="Arial" charset="0"/>
          <a:cs typeface="Arial" charset="0"/>
        </a:defRPr>
      </a:lvl4pPr>
      <a:lvl5pPr algn="ctr" rtl="0" fontAlgn="base">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cs typeface="+mn-cs"/>
        </a:defRPr>
      </a:lvl2pPr>
      <a:lvl3pPr marL="857250" indent="-171450" algn="l" rtl="0" fontAlgn="base">
        <a:spcBef>
          <a:spcPct val="20000"/>
        </a:spcBef>
        <a:spcAft>
          <a:spcPct val="0"/>
        </a:spcAft>
        <a:buChar char="•"/>
        <a:defRPr sz="1800">
          <a:solidFill>
            <a:schemeClr val="tx1"/>
          </a:solidFill>
          <a:latin typeface="+mn-lt"/>
          <a:cs typeface="+mn-cs"/>
        </a:defRPr>
      </a:lvl3pPr>
      <a:lvl4pPr marL="1200150" indent="-171450" algn="l" rtl="0" fontAlgn="base">
        <a:spcBef>
          <a:spcPct val="20000"/>
        </a:spcBef>
        <a:spcAft>
          <a:spcPct val="0"/>
        </a:spcAft>
        <a:buChar char="–"/>
        <a:defRPr sz="1500">
          <a:solidFill>
            <a:schemeClr val="tx1"/>
          </a:solidFill>
          <a:latin typeface="+mn-lt"/>
          <a:cs typeface="+mn-cs"/>
        </a:defRPr>
      </a:lvl4pPr>
      <a:lvl5pPr marL="1543050" indent="-171450" algn="l" rtl="0" fontAlgn="base">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3/29/2019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288057"/>
      </p:ext>
    </p:extLst>
  </p:cSld>
  <p:clrMap bg1="dk1" tx1="lt1" bg2="dk2" tx2="lt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 id="2147484283" r:id="rId12"/>
    <p:sldLayoutId id="2147484284" r:id="rId13"/>
    <p:sldLayoutId id="2147484285" r:id="rId14"/>
    <p:sldLayoutId id="2147484286" r:id="rId15"/>
    <p:sldLayoutId id="2147484287" r:id="rId16"/>
    <p:sldLayoutId id="214748428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96"/>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878B726-D82A-4DDF-B2F8-A1DEA057B79D}" type="datetimeFigureOut">
              <a:rPr lang="en-CA" smtClean="0">
                <a:solidFill>
                  <a:srgbClr val="303030">
                    <a:lumMod val="90000"/>
                    <a:lumOff val="10000"/>
                  </a:srgbClr>
                </a:solidFill>
              </a:rPr>
              <a:pPr/>
              <a:t>2019-03-29</a:t>
            </a:fld>
            <a:endParaRPr lang="en-CA">
              <a:solidFill>
                <a:srgbClr val="303030">
                  <a:lumMod val="90000"/>
                  <a:lumOff val="10000"/>
                </a:srgbClr>
              </a:solidFill>
            </a:endParaRPr>
          </a:p>
        </p:txBody>
      </p:sp>
      <p:sp>
        <p:nvSpPr>
          <p:cNvPr id="5" name="Footer Placeholder 4"/>
          <p:cNvSpPr>
            <a:spLocks noGrp="1"/>
          </p:cNvSpPr>
          <p:nvPr>
            <p:ph type="ftr" sz="quarter" idx="3"/>
          </p:nvPr>
        </p:nvSpPr>
        <p:spPr>
          <a:xfrm>
            <a:off x="1016039" y="6208796"/>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CA">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88"/>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412679901"/>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txStyles>
    <p:titleStyle>
      <a:lvl1pPr algn="l" defTabSz="914354"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06" indent="-274306" algn="l" defTabSz="914354"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30" indent="-274306" algn="l" defTabSz="914354"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37" indent="-228589" algn="l" defTabSz="914354"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2942" indent="-228589" algn="l" defTabSz="914354"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532" indent="-228589" algn="l" defTabSz="914354"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838"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856"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450"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757"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63.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9324" t="-747" r="9324" b="747"/>
          <a:stretch/>
        </p:blipFill>
        <p:spPr>
          <a:xfrm flipH="1">
            <a:off x="-1743542" y="-93306"/>
            <a:ext cx="15445718" cy="762676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595418119"/>
              </p:ext>
            </p:extLst>
          </p:nvPr>
        </p:nvGraphicFramePr>
        <p:xfrm>
          <a:off x="1919536" y="2181162"/>
          <a:ext cx="8280920" cy="4335375"/>
        </p:xfrm>
        <a:graphic>
          <a:graphicData uri="http://schemas.openxmlformats.org/drawingml/2006/table">
            <a:tbl>
              <a:tblPr firstRow="1" bandRow="1">
                <a:tableStyleId>{69CF1AB2-1976-4502-BF36-3FF5EA218861}</a:tableStyleId>
              </a:tblPr>
              <a:tblGrid>
                <a:gridCol w="3200356">
                  <a:extLst>
                    <a:ext uri="{9D8B030D-6E8A-4147-A177-3AD203B41FA5}">
                      <a16:colId xmlns:a16="http://schemas.microsoft.com/office/drawing/2014/main" val="20000"/>
                    </a:ext>
                  </a:extLst>
                </a:gridCol>
                <a:gridCol w="5080564">
                  <a:extLst>
                    <a:ext uri="{9D8B030D-6E8A-4147-A177-3AD203B41FA5}">
                      <a16:colId xmlns:a16="http://schemas.microsoft.com/office/drawing/2014/main" val="20001"/>
                    </a:ext>
                  </a:extLst>
                </a:gridCol>
              </a:tblGrid>
              <a:tr h="69805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3200" dirty="0" smtClean="0">
                        <a:solidFill>
                          <a:schemeClr val="tx1"/>
                        </a:solidFill>
                        <a:latin typeface="Arial" panose="020B0604020202020204" pitchFamily="34" charset="0"/>
                        <a:cs typeface="Arial" panose="020B0604020202020204" pitchFamily="34" charset="0"/>
                      </a:endParaRPr>
                    </a:p>
                  </a:txBody>
                  <a:tcPr marL="91477" marR="91477" marT="45711" marB="45711">
                    <a:solidFill>
                      <a:schemeClr val="accent3">
                        <a:lumMod val="7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400" dirty="0" smtClean="0">
                        <a:solidFill>
                          <a:schemeClr val="bg1"/>
                        </a:solidFill>
                      </a:endParaRPr>
                    </a:p>
                  </a:txBody>
                  <a:tcPr marL="91477" marR="91477" marT="45711" marB="45711">
                    <a:solidFill>
                      <a:srgbClr val="9D8359"/>
                    </a:solidFill>
                  </a:tcPr>
                </a:tc>
                <a:extLst>
                  <a:ext uri="{0D108BD9-81ED-4DB2-BD59-A6C34878D82A}">
                    <a16:rowId xmlns:a16="http://schemas.microsoft.com/office/drawing/2014/main" val="10000"/>
                  </a:ext>
                </a:extLst>
              </a:tr>
              <a:tr h="672141">
                <a:tc>
                  <a:txBody>
                    <a:bodyPr/>
                    <a:lstStyle/>
                    <a:p>
                      <a:pPr algn="ctr"/>
                      <a:r>
                        <a:rPr lang="en-US" sz="4000" dirty="0" smtClean="0">
                          <a:latin typeface="Arial Rounded MT Bold" panose="020F0704030504030204" pitchFamily="34" charset="0"/>
                          <a:cs typeface="Segoe UI Semibold" panose="020B0702040204020203" pitchFamily="34" charset="0"/>
                        </a:rPr>
                        <a:t>Period 1</a:t>
                      </a:r>
                      <a:endParaRPr lang="en-CA" sz="4000" dirty="0">
                        <a:latin typeface="Arial Rounded MT Bold" panose="020F0704030504030204" pitchFamily="34" charset="0"/>
                        <a:cs typeface="Segoe UI Semibold" panose="020B0702040204020203" pitchFamily="34" charset="0"/>
                      </a:endParaRPr>
                    </a:p>
                  </a:txBody>
                  <a:tcPr marL="91477" marR="91477" marT="45711" marB="45711">
                    <a:solidFill>
                      <a:schemeClr val="accent3">
                        <a:lumMod val="60000"/>
                        <a:lumOff val="40000"/>
                      </a:schemeClr>
                    </a:solidFill>
                  </a:tcPr>
                </a:tc>
                <a:tc>
                  <a:txBody>
                    <a:bodyPr/>
                    <a:lstStyle/>
                    <a:p>
                      <a:pPr algn="l"/>
                      <a:r>
                        <a:rPr lang="en-US" sz="4000" dirty="0" smtClean="0">
                          <a:latin typeface="Arial Rounded MT Bold" panose="020F0704030504030204" pitchFamily="34" charset="0"/>
                          <a:cs typeface="Segoe UI Semibold" panose="020B0702040204020203" pitchFamily="34" charset="0"/>
                        </a:rPr>
                        <a:t>      8:55 – 9:58</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solidFill>
                      <a:schemeClr val="accent3">
                        <a:lumMod val="60000"/>
                        <a:lumOff val="40000"/>
                      </a:schemeClr>
                    </a:solidFill>
                  </a:tcPr>
                </a:tc>
                <a:extLst>
                  <a:ext uri="{0D108BD9-81ED-4DB2-BD59-A6C34878D82A}">
                    <a16:rowId xmlns:a16="http://schemas.microsoft.com/office/drawing/2014/main" val="10001"/>
                  </a:ext>
                </a:extLst>
              </a:tr>
              <a:tr h="774803">
                <a:tc>
                  <a:txBody>
                    <a:bodyPr/>
                    <a:lstStyle/>
                    <a:p>
                      <a:pPr algn="ctr"/>
                      <a:r>
                        <a:rPr lang="en-US" sz="4000" dirty="0" smtClean="0">
                          <a:latin typeface="Arial Rounded MT Bold" panose="020F0704030504030204" pitchFamily="34" charset="0"/>
                          <a:cs typeface="Segoe UI Semibold" panose="020B0702040204020203" pitchFamily="34" charset="0"/>
                        </a:rPr>
                        <a:t>Period 2</a:t>
                      </a:r>
                      <a:endParaRPr lang="en-CA" sz="4000" dirty="0">
                        <a:latin typeface="Arial Rounded MT Bold" panose="020F0704030504030204" pitchFamily="34" charset="0"/>
                        <a:cs typeface="Segoe UI Semibold" panose="020B0702040204020203" pitchFamily="34" charset="0"/>
                      </a:endParaRPr>
                    </a:p>
                  </a:txBody>
                  <a:tcPr marL="91477" marR="91477" marT="45711" marB="45711"/>
                </a:tc>
                <a:tc>
                  <a:txBody>
                    <a:bodyPr/>
                    <a:lstStyle/>
                    <a:p>
                      <a:pPr algn="l"/>
                      <a:r>
                        <a:rPr lang="en-US" sz="4000" baseline="0" dirty="0" smtClean="0">
                          <a:latin typeface="Arial Rounded MT Bold" panose="020F0704030504030204" pitchFamily="34" charset="0"/>
                          <a:cs typeface="Segoe UI Semibold" panose="020B0702040204020203" pitchFamily="34" charset="0"/>
                        </a:rPr>
                        <a:t>    10:03 – 11:08</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tc>
                <a:extLst>
                  <a:ext uri="{0D108BD9-81ED-4DB2-BD59-A6C34878D82A}">
                    <a16:rowId xmlns:a16="http://schemas.microsoft.com/office/drawing/2014/main" val="10002"/>
                  </a:ext>
                </a:extLst>
              </a:tr>
              <a:tr h="759456">
                <a:tc>
                  <a:txBody>
                    <a:bodyPr/>
                    <a:lstStyle/>
                    <a:p>
                      <a:pPr algn="ctr"/>
                      <a:r>
                        <a:rPr lang="en-CA" sz="4000" dirty="0" smtClean="0">
                          <a:latin typeface="Arial Rounded MT Bold" panose="020F0704030504030204" pitchFamily="34" charset="0"/>
                          <a:cs typeface="Segoe UI Semibold" panose="020B0702040204020203" pitchFamily="34" charset="0"/>
                        </a:rPr>
                        <a:t>Period 3</a:t>
                      </a:r>
                      <a:endParaRPr lang="en-CA" sz="4000" dirty="0">
                        <a:latin typeface="Arial Rounded MT Bold" panose="020F0704030504030204" pitchFamily="34" charset="0"/>
                        <a:cs typeface="Segoe UI Semibold" panose="020B0702040204020203" pitchFamily="34" charset="0"/>
                      </a:endParaRPr>
                    </a:p>
                  </a:txBody>
                  <a:tcPr marL="91477" marR="91477" marT="45711" marB="45711">
                    <a:solidFill>
                      <a:schemeClr val="accent3">
                        <a:lumMod val="60000"/>
                        <a:lumOff val="40000"/>
                      </a:schemeClr>
                    </a:solidFill>
                  </a:tcPr>
                </a:tc>
                <a:tc>
                  <a:txBody>
                    <a:bodyPr/>
                    <a:lstStyle/>
                    <a:p>
                      <a:pPr algn="l"/>
                      <a:r>
                        <a:rPr lang="en-US" sz="4000" dirty="0" smtClean="0">
                          <a:latin typeface="Arial Rounded MT Bold" panose="020F0704030504030204" pitchFamily="34" charset="0"/>
                          <a:cs typeface="Segoe UI Semibold" panose="020B0702040204020203" pitchFamily="34" charset="0"/>
                        </a:rPr>
                        <a:t>    11:13- 12:16</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solidFill>
                      <a:schemeClr val="accent3">
                        <a:lumMod val="60000"/>
                        <a:lumOff val="40000"/>
                      </a:schemeClr>
                    </a:solidFill>
                  </a:tcPr>
                </a:tc>
                <a:extLst>
                  <a:ext uri="{0D108BD9-81ED-4DB2-BD59-A6C34878D82A}">
                    <a16:rowId xmlns:a16="http://schemas.microsoft.com/office/drawing/2014/main" val="10003"/>
                  </a:ext>
                </a:extLst>
              </a:tr>
              <a:tr h="672141">
                <a:tc>
                  <a:txBody>
                    <a:bodyPr/>
                    <a:lstStyle/>
                    <a:p>
                      <a:pPr algn="ctr"/>
                      <a:r>
                        <a:rPr lang="en-US" sz="4000" dirty="0" smtClean="0">
                          <a:latin typeface="Arial Rounded MT Bold" panose="020F0704030504030204" pitchFamily="34" charset="0"/>
                          <a:cs typeface="Segoe UI Semibold" panose="020B0702040204020203" pitchFamily="34" charset="0"/>
                        </a:rPr>
                        <a:t>Period 4</a:t>
                      </a:r>
                      <a:endParaRPr lang="en-CA" sz="4000" dirty="0">
                        <a:latin typeface="Arial Rounded MT Bold" panose="020F0704030504030204" pitchFamily="34" charset="0"/>
                        <a:cs typeface="Segoe UI Semibold" panose="020B0702040204020203" pitchFamily="34" charset="0"/>
                      </a:endParaRPr>
                    </a:p>
                  </a:txBody>
                  <a:tcPr marL="91477" marR="91477" marT="45711" marB="45711"/>
                </a:tc>
                <a:tc>
                  <a:txBody>
                    <a:bodyPr/>
                    <a:lstStyle/>
                    <a:p>
                      <a:pPr algn="l"/>
                      <a:r>
                        <a:rPr lang="en-US" sz="4000" dirty="0" smtClean="0">
                          <a:latin typeface="Arial Rounded MT Bold" panose="020F0704030504030204" pitchFamily="34" charset="0"/>
                          <a:cs typeface="Segoe UI Semibold" panose="020B0702040204020203" pitchFamily="34" charset="0"/>
                        </a:rPr>
                        <a:t>      1:05 -2:08</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tc>
                <a:extLst>
                  <a:ext uri="{0D108BD9-81ED-4DB2-BD59-A6C34878D82A}">
                    <a16:rowId xmlns:a16="http://schemas.microsoft.com/office/drawing/2014/main" val="10004"/>
                  </a:ext>
                </a:extLst>
              </a:tr>
              <a:tr h="672141">
                <a:tc>
                  <a:txBody>
                    <a:bodyPr/>
                    <a:lstStyle/>
                    <a:p>
                      <a:pPr algn="ctr"/>
                      <a:r>
                        <a:rPr lang="en-US" sz="4000" dirty="0" smtClean="0">
                          <a:latin typeface="Arial Rounded MT Bold" panose="020F0704030504030204" pitchFamily="34" charset="0"/>
                          <a:cs typeface="Segoe UI Semibold" panose="020B0702040204020203" pitchFamily="34" charset="0"/>
                        </a:rPr>
                        <a:t>Period</a:t>
                      </a:r>
                      <a:r>
                        <a:rPr lang="en-US" sz="4000" baseline="0" dirty="0" smtClean="0">
                          <a:latin typeface="Arial Rounded MT Bold" panose="020F0704030504030204" pitchFamily="34" charset="0"/>
                          <a:cs typeface="Segoe UI Semibold" panose="020B0702040204020203" pitchFamily="34" charset="0"/>
                        </a:rPr>
                        <a:t> 5</a:t>
                      </a:r>
                      <a:endParaRPr lang="en-CA" sz="4000" dirty="0">
                        <a:latin typeface="Arial Rounded MT Bold" panose="020F0704030504030204" pitchFamily="34" charset="0"/>
                        <a:cs typeface="Segoe UI Semibold" panose="020B0702040204020203" pitchFamily="34" charset="0"/>
                      </a:endParaRPr>
                    </a:p>
                  </a:txBody>
                  <a:tcPr marL="91477" marR="91477" marT="45711" marB="45711">
                    <a:solidFill>
                      <a:schemeClr val="accent3">
                        <a:lumMod val="60000"/>
                        <a:lumOff val="40000"/>
                      </a:schemeClr>
                    </a:solidFill>
                  </a:tcPr>
                </a:tc>
                <a:tc>
                  <a:txBody>
                    <a:bodyPr/>
                    <a:lstStyle/>
                    <a:p>
                      <a:pPr algn="l"/>
                      <a:r>
                        <a:rPr lang="en-US" sz="4000" dirty="0" smtClean="0">
                          <a:latin typeface="Arial Rounded MT Bold" panose="020F0704030504030204" pitchFamily="34" charset="0"/>
                          <a:cs typeface="Segoe UI Semibold" panose="020B0702040204020203" pitchFamily="34" charset="0"/>
                        </a:rPr>
                        <a:t>      2:13 – 3:16</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solidFill>
                      <a:schemeClr val="accent3">
                        <a:lumMod val="60000"/>
                        <a:lumOff val="40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409694" y="922954"/>
            <a:ext cx="11235961"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100" normalizeH="0" baseline="0" noProof="0" dirty="0" smtClean="0">
                <a:ln>
                  <a:noFill/>
                </a:ln>
                <a:solidFill>
                  <a:srgbClr val="FFFF00"/>
                </a:solidFill>
                <a:effectLst/>
                <a:uLnTx/>
                <a:uFillTx/>
                <a:latin typeface="Impact"/>
                <a:ea typeface="+mn-ea"/>
                <a:cs typeface="+mn-cs"/>
              </a:rPr>
              <a:t>              Today’s Class Times </a:t>
            </a:r>
            <a:endParaRPr kumimoji="0" lang="en-US" sz="6600" b="0" i="0" u="none" strike="noStrike" kern="1200" cap="none" spc="0" normalizeH="0" baseline="0" noProof="0" dirty="0">
              <a:ln>
                <a:noFill/>
              </a:ln>
              <a:solidFill>
                <a:srgbClr val="FFFF00"/>
              </a:solidFill>
              <a:effectLst/>
              <a:uLnTx/>
              <a:uFillTx/>
              <a:latin typeface="Times New Roman"/>
              <a:ea typeface="+mn-ea"/>
              <a:cs typeface="+mn-cs"/>
            </a:endParaRPr>
          </a:p>
        </p:txBody>
      </p:sp>
      <p:sp>
        <p:nvSpPr>
          <p:cNvPr id="11" name="Rectangle 10"/>
          <p:cNvSpPr/>
          <p:nvPr/>
        </p:nvSpPr>
        <p:spPr>
          <a:xfrm>
            <a:off x="-384720" y="229067"/>
            <a:ext cx="12889752" cy="6463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00" normalizeH="0" baseline="0" noProof="0" dirty="0">
                <a:ln>
                  <a:noFill/>
                </a:ln>
                <a:solidFill>
                  <a:prstClr val="white"/>
                </a:solidFill>
                <a:effectLst/>
                <a:uLnTx/>
                <a:uFillTx/>
                <a:latin typeface="Arial Black" panose="020B0A04020102020204" pitchFamily="34" charset="0"/>
                <a:ea typeface="+mn-ea"/>
                <a:cs typeface="+mn-cs"/>
              </a:rPr>
              <a:t>Carlton </a:t>
            </a:r>
            <a:r>
              <a:rPr kumimoji="0" lang="en-US" sz="3600" b="0" i="0" u="none" strike="noStrike" kern="1200" cap="none" spc="-100" normalizeH="0" baseline="0" noProof="0" dirty="0" smtClean="0">
                <a:ln>
                  <a:noFill/>
                </a:ln>
                <a:solidFill>
                  <a:prstClr val="white"/>
                </a:solidFill>
                <a:effectLst/>
                <a:uLnTx/>
                <a:uFillTx/>
                <a:latin typeface="Arial Black" panose="020B0A04020102020204" pitchFamily="34" charset="0"/>
                <a:ea typeface="+mn-ea"/>
                <a:cs typeface="+mn-cs"/>
              </a:rPr>
              <a:t>Comprehensive Public </a:t>
            </a:r>
            <a:r>
              <a:rPr kumimoji="0" lang="en-US" sz="3600" b="0" i="0" u="none" strike="noStrike" kern="1200" cap="none" spc="-100" normalizeH="0" baseline="0" noProof="0" dirty="0">
                <a:ln>
                  <a:noFill/>
                </a:ln>
                <a:solidFill>
                  <a:prstClr val="white"/>
                </a:solidFill>
                <a:effectLst/>
                <a:uLnTx/>
                <a:uFillTx/>
                <a:latin typeface="Arial Black" panose="020B0A04020102020204" pitchFamily="34" charset="0"/>
                <a:ea typeface="+mn-ea"/>
                <a:cs typeface="+mn-cs"/>
              </a:rPr>
              <a:t>High School</a:t>
            </a: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604438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699795" y="251926"/>
            <a:ext cx="10963470" cy="4247317"/>
          </a:xfrm>
          <a:prstGeom prst="rect">
            <a:avLst/>
          </a:prstGeom>
          <a:noFill/>
        </p:spPr>
        <p:txBody>
          <a:bodyPr wrap="square" rtlCol="0">
            <a:spAutoFit/>
          </a:bodyPr>
          <a:lstStyle/>
          <a:p>
            <a:pPr algn="ctr"/>
            <a:r>
              <a:rPr lang="en-US" sz="5400" dirty="0" smtClean="0">
                <a:solidFill>
                  <a:srgbClr val="FF0000"/>
                </a:solidFill>
                <a:effectLst>
                  <a:outerShdw blurRad="38100" dist="38100" dir="2700000" algn="tl">
                    <a:srgbClr val="000000">
                      <a:alpha val="43137"/>
                    </a:srgbClr>
                  </a:outerShdw>
                </a:effectLst>
              </a:rPr>
              <a:t>Attention Grad!!</a:t>
            </a:r>
          </a:p>
          <a:p>
            <a:pPr algn="ctr"/>
            <a:r>
              <a:rPr lang="en-US" sz="5400" dirty="0" smtClean="0">
                <a:solidFill>
                  <a:srgbClr val="FF0000"/>
                </a:solidFill>
                <a:effectLst>
                  <a:outerShdw blurRad="38100" dist="38100" dir="2700000" algn="tl">
                    <a:srgbClr val="000000">
                      <a:alpha val="43137"/>
                    </a:srgbClr>
                  </a:outerShdw>
                </a:effectLst>
              </a:rPr>
              <a:t>Get your grad application in</a:t>
            </a:r>
          </a:p>
          <a:p>
            <a:pPr algn="ctr"/>
            <a:r>
              <a:rPr lang="en-US" sz="5400" dirty="0" smtClean="0">
                <a:solidFill>
                  <a:srgbClr val="FF0000"/>
                </a:solidFill>
                <a:effectLst>
                  <a:outerShdw blurRad="38100" dist="38100" dir="2700000" algn="tl">
                    <a:srgbClr val="000000">
                      <a:alpha val="43137"/>
                    </a:srgbClr>
                  </a:outerShdw>
                </a:effectLst>
              </a:rPr>
              <a:t>as soon as possible.</a:t>
            </a:r>
          </a:p>
          <a:p>
            <a:pPr algn="ctr"/>
            <a:endParaRPr lang="en-US" sz="5400" dirty="0">
              <a:solidFill>
                <a:srgbClr val="FF0000"/>
              </a:solidFill>
              <a:effectLst>
                <a:outerShdw blurRad="38100" dist="38100" dir="2700000" algn="tl">
                  <a:srgbClr val="000000">
                    <a:alpha val="43137"/>
                  </a:srgbClr>
                </a:outerShdw>
              </a:effectLst>
            </a:endParaRPr>
          </a:p>
          <a:p>
            <a:pPr algn="ctr"/>
            <a:r>
              <a:rPr lang="en-US" sz="5400" dirty="0" smtClean="0">
                <a:solidFill>
                  <a:srgbClr val="FF0000"/>
                </a:solidFill>
                <a:effectLst>
                  <a:outerShdw blurRad="38100" dist="38100" dir="2700000" algn="tl">
                    <a:srgbClr val="000000">
                      <a:alpha val="43137"/>
                    </a:srgbClr>
                  </a:outerShdw>
                </a:effectLst>
              </a:rPr>
              <a:t>Grad Pictures are April 15 – 18, 2019.</a:t>
            </a:r>
            <a:endParaRPr lang="en-US" sz="5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706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66" y="4686834"/>
            <a:ext cx="11075438" cy="1325563"/>
          </a:xfrm>
        </p:spPr>
        <p:txBody>
          <a:bodyPr>
            <a:normAutofit fontScale="90000"/>
          </a:bodyPr>
          <a:lstStyle/>
          <a:p>
            <a:r>
              <a:rPr lang="en-US" sz="3600" dirty="0"/>
              <a:t>Congratulations to all delegates in this years Model UN hosted by Carlton on March 21. </a:t>
            </a:r>
            <a:r>
              <a:rPr lang="en-US" sz="3600" dirty="0" smtClean="0"/>
              <a:t/>
            </a:r>
            <a:br>
              <a:rPr lang="en-US" sz="3600" dirty="0" smtClean="0"/>
            </a:br>
            <a:r>
              <a:rPr lang="en-US" sz="3600" dirty="0"/>
              <a:t/>
            </a:r>
            <a:br>
              <a:rPr lang="en-US" sz="3600" dirty="0"/>
            </a:br>
            <a:r>
              <a:rPr lang="en-US" sz="3600" dirty="0"/>
              <a:t>Special congratulations to </a:t>
            </a:r>
            <a:r>
              <a:rPr lang="en-US" sz="3600" dirty="0" err="1"/>
              <a:t>Jarica</a:t>
            </a:r>
            <a:r>
              <a:rPr lang="en-US" sz="3600" dirty="0"/>
              <a:t> Gooding and </a:t>
            </a:r>
            <a:r>
              <a:rPr lang="en-US" sz="3600" dirty="0" err="1"/>
              <a:t>Sanjana</a:t>
            </a:r>
            <a:r>
              <a:rPr lang="en-US" sz="3600" dirty="0"/>
              <a:t> </a:t>
            </a:r>
            <a:r>
              <a:rPr lang="en-US" sz="3600" dirty="0" err="1"/>
              <a:t>Brijlall</a:t>
            </a:r>
            <a:r>
              <a:rPr lang="en-US" sz="3600" dirty="0"/>
              <a:t> who were voted top delegates this year. They will represent Prince Albert at Model United Nations Assembly in Winnipeg on May 9-11 as the Chinese delegation. Good luck ladies. </a:t>
            </a:r>
            <a:r>
              <a:rPr lang="en-US" dirty="0"/>
              <a:t/>
            </a:r>
            <a:br>
              <a:rPr lang="en-US" dirty="0"/>
            </a:br>
            <a:endParaRPr lang="en-US" dirty="0"/>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1437" b="10295"/>
          <a:stretch/>
        </p:blipFill>
        <p:spPr>
          <a:xfrm>
            <a:off x="0" y="0"/>
            <a:ext cx="5652807" cy="3405675"/>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807" y="-3461658"/>
            <a:ext cx="6539193" cy="6923315"/>
          </a:xfrm>
          <a:prstGeom prst="rect">
            <a:avLst/>
          </a:prstGeom>
        </p:spPr>
      </p:pic>
    </p:spTree>
    <p:extLst>
      <p:ext uri="{BB962C8B-B14F-4D97-AF65-F5344CB8AC3E}">
        <p14:creationId xmlns:p14="http://schemas.microsoft.com/office/powerpoint/2010/main" val="62218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25902"/>
            <a:ext cx="10515600" cy="1325563"/>
          </a:xfrm>
        </p:spPr>
        <p:txBody>
          <a:bodyPr>
            <a:noAutofit/>
          </a:bodyPr>
          <a:lstStyle/>
          <a:p>
            <a:pPr algn="ctr"/>
            <a:r>
              <a:rPr lang="en-US" sz="4800">
                <a:effectLst>
                  <a:outerShdw blurRad="38100" dist="38100" dir="2700000" algn="tl">
                    <a:srgbClr val="000000">
                      <a:alpha val="43137"/>
                    </a:srgbClr>
                  </a:outerShdw>
                </a:effectLst>
              </a:rPr>
              <a:t>Wrestlers, this is a last call to get your singlets and cash in for the year end. </a:t>
            </a:r>
            <a:endParaRPr lang="en-US" sz="4800"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9823" y="3137395"/>
            <a:ext cx="4763206" cy="3250830"/>
          </a:xfrm>
        </p:spPr>
      </p:pic>
    </p:spTree>
    <p:extLst>
      <p:ext uri="{BB962C8B-B14F-4D97-AF65-F5344CB8AC3E}">
        <p14:creationId xmlns:p14="http://schemas.microsoft.com/office/powerpoint/2010/main" val="327443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67404" y="121295"/>
            <a:ext cx="11809312" cy="1612955"/>
          </a:xfrm>
          <a:prstGeom prst="rect">
            <a:avLst/>
          </a:prstGeom>
        </p:spPr>
      </p:pic>
      <p:pic>
        <p:nvPicPr>
          <p:cNvPr id="15" name="Picture 14"/>
          <p:cNvPicPr>
            <a:picLocks noChangeAspect="1"/>
          </p:cNvPicPr>
          <p:nvPr/>
        </p:nvPicPr>
        <p:blipFill>
          <a:blip r:embed="rId4"/>
          <a:stretch>
            <a:fillRect/>
          </a:stretch>
        </p:blipFill>
        <p:spPr>
          <a:xfrm>
            <a:off x="1560628" y="-124538"/>
            <a:ext cx="9022862" cy="1838121"/>
          </a:xfrm>
          <a:prstGeom prst="rect">
            <a:avLst/>
          </a:prstGeom>
        </p:spPr>
      </p:pic>
      <p:sp>
        <p:nvSpPr>
          <p:cNvPr id="9" name="TextBox 8"/>
          <p:cNvSpPr txBox="1"/>
          <p:nvPr/>
        </p:nvSpPr>
        <p:spPr>
          <a:xfrm>
            <a:off x="3032449" y="522514"/>
            <a:ext cx="570390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a:ea typeface="+mn-ea"/>
                <a:cs typeface="+mn-cs"/>
              </a:rPr>
              <a:t/>
            </a:r>
            <a:b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a:ea typeface="+mn-ea"/>
                <a:cs typeface="+mn-cs"/>
              </a:rPr>
            </a:br>
            <a:r>
              <a:rPr lang="en-US" sz="3600" b="1" noProof="0" dirty="0" smtClean="0">
                <a:solidFill>
                  <a:prstClr val="black"/>
                </a:solidFill>
                <a:effectLst>
                  <a:outerShdw blurRad="38100" dist="38100" dir="2700000" algn="tl">
                    <a:srgbClr val="000000">
                      <a:alpha val="43137"/>
                    </a:srgbClr>
                  </a:outerShdw>
                </a:effectLst>
                <a:latin typeface="Times New Roman"/>
              </a:rPr>
              <a:t>Friday</a:t>
            </a:r>
            <a:r>
              <a:rPr lang="en-US" sz="3600" b="1" dirty="0" smtClean="0">
                <a:solidFill>
                  <a:prstClr val="black"/>
                </a:solidFill>
                <a:effectLst>
                  <a:outerShdw blurRad="38100" dist="38100" dir="2700000" algn="tl">
                    <a:srgbClr val="000000">
                      <a:alpha val="43137"/>
                    </a:srgbClr>
                  </a:outerShdw>
                </a:effectLst>
                <a:latin typeface="Times New Roman"/>
              </a:rPr>
              <a:t>, March 29,</a:t>
            </a:r>
            <a:r>
              <a:rPr kumimoji="0" lang="en-US" sz="3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a:ea typeface="+mn-ea"/>
                <a:cs typeface="+mn-cs"/>
              </a:rPr>
              <a:t> 2019</a:t>
            </a: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a:ea typeface="+mn-ea"/>
              <a:cs typeface="+mn-cs"/>
            </a:endParaRPr>
          </a:p>
        </p:txBody>
      </p:sp>
      <p:graphicFrame>
        <p:nvGraphicFramePr>
          <p:cNvPr id="16" name="Table 15"/>
          <p:cNvGraphicFramePr>
            <a:graphicFrameLocks noGrp="1"/>
          </p:cNvGraphicFramePr>
          <p:nvPr>
            <p:extLst>
              <p:ext uri="{D42A27DB-BD31-4B8C-83A1-F6EECF244321}">
                <p14:modId xmlns:p14="http://schemas.microsoft.com/office/powerpoint/2010/main" val="244538398"/>
              </p:ext>
            </p:extLst>
          </p:nvPr>
        </p:nvGraphicFramePr>
        <p:xfrm>
          <a:off x="167403" y="1823846"/>
          <a:ext cx="11809313" cy="4847542"/>
        </p:xfrm>
        <a:graphic>
          <a:graphicData uri="http://schemas.openxmlformats.org/drawingml/2006/table">
            <a:tbl>
              <a:tblPr firstRow="1" bandRow="1">
                <a:tableStyleId>{69CF1AB2-1976-4502-BF36-3FF5EA218861}</a:tableStyleId>
              </a:tblPr>
              <a:tblGrid>
                <a:gridCol w="2851845">
                  <a:extLst>
                    <a:ext uri="{9D8B030D-6E8A-4147-A177-3AD203B41FA5}">
                      <a16:colId xmlns:a16="http://schemas.microsoft.com/office/drawing/2014/main" val="20000"/>
                    </a:ext>
                  </a:extLst>
                </a:gridCol>
                <a:gridCol w="7549875">
                  <a:extLst>
                    <a:ext uri="{9D8B030D-6E8A-4147-A177-3AD203B41FA5}">
                      <a16:colId xmlns:a16="http://schemas.microsoft.com/office/drawing/2014/main" val="20001"/>
                    </a:ext>
                  </a:extLst>
                </a:gridCol>
                <a:gridCol w="1407593">
                  <a:extLst>
                    <a:ext uri="{9D8B030D-6E8A-4147-A177-3AD203B41FA5}">
                      <a16:colId xmlns:a16="http://schemas.microsoft.com/office/drawing/2014/main" val="20002"/>
                    </a:ext>
                  </a:extLst>
                </a:gridCol>
              </a:tblGrid>
              <a:tr h="1070830">
                <a:tc>
                  <a:txBody>
                    <a:bodyPr/>
                    <a:lstStyle/>
                    <a:p>
                      <a:pPr algn="r"/>
                      <a:r>
                        <a:rPr lang="en-US" sz="3600" b="1" dirty="0" smtClean="0"/>
                        <a:t>Breakfast</a:t>
                      </a:r>
                      <a:endParaRPr lang="en-CA" sz="3600" b="1" dirty="0">
                        <a:latin typeface="Franklin Gothic Demi Cond" panose="020B0706030402020204" pitchFamily="34" charset="0"/>
                      </a:endParaRPr>
                    </a:p>
                  </a:txBody>
                  <a:tcPr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3200" b="1" dirty="0" smtClean="0">
                          <a:effectLst/>
                          <a:latin typeface="+mn-lt"/>
                          <a:ea typeface="Calibri"/>
                          <a:cs typeface="Times New Roman"/>
                        </a:rPr>
                        <a:t>Mini Breakfast  </a:t>
                      </a:r>
                    </a:p>
                  </a:txBody>
                  <a:tcPr marL="114300" marR="114300" marT="0" marB="0" anchor="ctr">
                    <a:solidFill>
                      <a:schemeClr val="accent3">
                        <a:lumMod val="40000"/>
                        <a:lumOff val="60000"/>
                      </a:schemeClr>
                    </a:solidFill>
                  </a:tcPr>
                </a:tc>
                <a:tc>
                  <a:txBody>
                    <a:bodyPr/>
                    <a:lstStyle/>
                    <a:p>
                      <a:pPr algn="ctr"/>
                      <a:r>
                        <a:rPr lang="en-US" sz="2800" b="1" dirty="0" smtClean="0"/>
                        <a:t>$4.50</a:t>
                      </a:r>
                    </a:p>
                  </a:txBody>
                  <a:tcPr anchor="ctr">
                    <a:solidFill>
                      <a:schemeClr val="accent3">
                        <a:lumMod val="40000"/>
                        <a:lumOff val="60000"/>
                      </a:schemeClr>
                    </a:solidFill>
                  </a:tcPr>
                </a:tc>
                <a:extLst>
                  <a:ext uri="{0D108BD9-81ED-4DB2-BD59-A6C34878D82A}">
                    <a16:rowId xmlns:a16="http://schemas.microsoft.com/office/drawing/2014/main" val="10001"/>
                  </a:ext>
                </a:extLst>
              </a:tr>
              <a:tr h="1435455">
                <a:tc>
                  <a:txBody>
                    <a:bodyPr/>
                    <a:lstStyle/>
                    <a:p>
                      <a:pPr algn="r"/>
                      <a:r>
                        <a:rPr lang="en-US" sz="3600" b="1" dirty="0" smtClean="0"/>
                        <a:t>Lunch</a:t>
                      </a:r>
                      <a:endParaRPr lang="en-CA" sz="3600" b="1" dirty="0">
                        <a:latin typeface="Franklin Gothic Demi Cond" panose="020B0706030402020204" pitchFamily="34" charset="0"/>
                      </a:endParaRPr>
                    </a:p>
                  </a:txBody>
                  <a:tcPr anchor="ctr">
                    <a:solidFill>
                      <a:schemeClr val="bg1"/>
                    </a:solidFill>
                  </a:tcPr>
                </a:tc>
                <a:tc>
                  <a:txBody>
                    <a:bodyPr/>
                    <a:lstStyle/>
                    <a:p>
                      <a:pPr algn="ctr"/>
                      <a:r>
                        <a:rPr lang="en-US" sz="3200" b="1" dirty="0" smtClean="0"/>
                        <a:t>Cheddar Burger and </a:t>
                      </a:r>
                    </a:p>
                    <a:p>
                      <a:pPr algn="ctr"/>
                      <a:r>
                        <a:rPr lang="en-US" sz="3200" b="1" dirty="0" smtClean="0"/>
                        <a:t>Fries or Soup or Salad or Onion Rings</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800" b="1" dirty="0" smtClean="0">
                          <a:latin typeface="+mn-lt"/>
                        </a:rPr>
                        <a:t>$6.50</a:t>
                      </a:r>
                    </a:p>
                  </a:txBody>
                  <a:tcPr anchor="ctr">
                    <a:solidFill>
                      <a:schemeClr val="bg1"/>
                    </a:solidFill>
                  </a:tcPr>
                </a:tc>
                <a:extLst>
                  <a:ext uri="{0D108BD9-81ED-4DB2-BD59-A6C34878D82A}">
                    <a16:rowId xmlns:a16="http://schemas.microsoft.com/office/drawing/2014/main" val="10002"/>
                  </a:ext>
                </a:extLst>
              </a:tr>
              <a:tr h="1474319">
                <a:tc>
                  <a:txBody>
                    <a:bodyPr/>
                    <a:lstStyle/>
                    <a:p>
                      <a:pPr algn="r"/>
                      <a:r>
                        <a:rPr lang="en-US" sz="3300" b="1" dirty="0" smtClean="0"/>
                        <a:t>Soup &amp; Salad</a:t>
                      </a:r>
                      <a:endParaRPr lang="en-CA" sz="3300" b="1" dirty="0">
                        <a:latin typeface="Franklin Gothic Demi Cond" panose="020B0706030402020204" pitchFamily="34" charset="0"/>
                      </a:endParaRPr>
                    </a:p>
                  </a:txBody>
                  <a:tcPr anchor="ctr">
                    <a:solidFill>
                      <a:schemeClr val="accent3">
                        <a:lumMod val="40000"/>
                        <a:lumOff val="60000"/>
                      </a:schemeClr>
                    </a:solidFill>
                  </a:tcPr>
                </a:tc>
                <a:tc>
                  <a:txBody>
                    <a:bodyPr/>
                    <a:lstStyle/>
                    <a:p>
                      <a:pPr algn="ctr"/>
                      <a:r>
                        <a:rPr lang="en-US" sz="3200" b="1" baseline="0" dirty="0" smtClean="0"/>
                        <a:t>Clam Chowder </a:t>
                      </a:r>
                    </a:p>
                    <a:p>
                      <a:pPr algn="ctr"/>
                      <a:r>
                        <a:rPr lang="en-US" sz="3200" b="1" baseline="0" dirty="0" smtClean="0"/>
                        <a:t>Thai Chicken Salad</a:t>
                      </a:r>
                    </a:p>
                  </a:txBody>
                  <a:tcPr anchor="ctr">
                    <a:solidFill>
                      <a:schemeClr val="accent3">
                        <a:lumMod val="40000"/>
                        <a:lumOff val="60000"/>
                      </a:schemeClr>
                    </a:solidFill>
                  </a:tcPr>
                </a:tc>
                <a:tc>
                  <a:txBody>
                    <a:bodyPr/>
                    <a:lstStyle/>
                    <a:p>
                      <a:pPr algn="ctr"/>
                      <a:r>
                        <a:rPr lang="en-US" sz="2800" b="1" dirty="0" smtClean="0"/>
                        <a:t>$5.75</a:t>
                      </a:r>
                      <a:endParaRPr lang="en-CA" sz="2800" b="1" dirty="0" smtClean="0">
                        <a:latin typeface="Franklin Gothic Demi Cond" panose="020B0706030402020204" pitchFamily="34" charset="0"/>
                      </a:endParaRPr>
                    </a:p>
                  </a:txBody>
                  <a:tcPr anchor="ctr">
                    <a:solidFill>
                      <a:schemeClr val="accent3">
                        <a:lumMod val="40000"/>
                        <a:lumOff val="60000"/>
                      </a:schemeClr>
                    </a:solidFill>
                  </a:tcPr>
                </a:tc>
                <a:extLst>
                  <a:ext uri="{0D108BD9-81ED-4DB2-BD59-A6C34878D82A}">
                    <a16:rowId xmlns:a16="http://schemas.microsoft.com/office/drawing/2014/main" val="10003"/>
                  </a:ext>
                </a:extLst>
              </a:tr>
              <a:tr h="866938">
                <a:tc>
                  <a:txBody>
                    <a:bodyPr/>
                    <a:lstStyle/>
                    <a:p>
                      <a:pPr marL="0" indent="0" algn="r">
                        <a:buFont typeface="Arial" panose="020B0604020202020204" pitchFamily="34" charset="0"/>
                        <a:buNone/>
                      </a:pPr>
                      <a:r>
                        <a:rPr lang="en-US" sz="3600" b="1" dirty="0" smtClean="0"/>
                        <a:t>Dessert</a:t>
                      </a:r>
                      <a:endParaRPr lang="en-CA" sz="3600" b="1" dirty="0">
                        <a:latin typeface="Franklin Gothic Demi Cond" panose="020B0706030402020204" pitchFamily="34" charset="0"/>
                      </a:endParaRPr>
                    </a:p>
                  </a:txBody>
                  <a:tcPr anchor="ctr">
                    <a:solidFill>
                      <a:schemeClr val="bg1"/>
                    </a:solidFill>
                  </a:tcPr>
                </a:tc>
                <a:tc>
                  <a:txBody>
                    <a:bodyPr/>
                    <a:lstStyle/>
                    <a:p>
                      <a:pPr algn="ctr"/>
                      <a:r>
                        <a:rPr lang="en-US" sz="3200" b="1" dirty="0" smtClean="0">
                          <a:latin typeface="+mn-lt"/>
                        </a:rPr>
                        <a:t>Surprise</a:t>
                      </a:r>
                    </a:p>
                  </a:txBody>
                  <a:tcPr anchor="ctr">
                    <a:solidFill>
                      <a:schemeClr val="bg1"/>
                    </a:solidFill>
                  </a:tcPr>
                </a:tc>
                <a:tc>
                  <a:txBody>
                    <a:bodyPr/>
                    <a:lstStyle/>
                    <a:p>
                      <a:pPr algn="ctr"/>
                      <a:r>
                        <a:rPr lang="en-US" sz="2800" b="1" dirty="0" smtClean="0"/>
                        <a:t>$2.00</a:t>
                      </a:r>
                      <a:endParaRPr lang="en-CA" sz="2800" b="1" dirty="0">
                        <a:latin typeface="Franklin Gothic Demi Cond" panose="020B0706030402020204" pitchFamily="34" charset="0"/>
                      </a:endParaRPr>
                    </a:p>
                  </a:txBody>
                  <a:tcPr anchor="c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7142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1631504" y="1146304"/>
            <a:ext cx="6229208" cy="485775"/>
          </a:xfrm>
        </p:spPr>
        <p:txBody>
          <a:bodyPr/>
          <a:lstStyle/>
          <a:p>
            <a:pPr algn="l"/>
            <a:r>
              <a:rPr lang="es-UY" altLang="en-US" sz="8000" b="1" dirty="0">
                <a:solidFill>
                  <a:srgbClr val="660033"/>
                </a:solidFill>
                <a:latin typeface="Edwardian Script ITC" panose="030303020407070D0804" pitchFamily="66" charset="0"/>
              </a:rPr>
              <a:t>Girls of Greatness</a:t>
            </a:r>
            <a:endParaRPr lang="es-ES" altLang="en-US" sz="8000" b="1" dirty="0">
              <a:solidFill>
                <a:srgbClr val="660033"/>
              </a:solidFill>
              <a:latin typeface="Edwardian Script ITC" panose="030303020407070D0804" pitchFamily="66" charset="0"/>
            </a:endParaRPr>
          </a:p>
        </p:txBody>
      </p:sp>
      <p:sp>
        <p:nvSpPr>
          <p:cNvPr id="2213" name="Rectangle 165"/>
          <p:cNvSpPr>
            <a:spLocks noChangeArrowheads="1"/>
          </p:cNvSpPr>
          <p:nvPr/>
        </p:nvSpPr>
        <p:spPr bwMode="auto">
          <a:xfrm>
            <a:off x="2801542" y="1863330"/>
            <a:ext cx="3673078"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s-ES" altLang="en-US" sz="2100" b="1" i="0" u="none" strike="noStrike" kern="1200" cap="none" spc="0" normalizeH="0" baseline="0" noProof="0" dirty="0">
              <a:ln>
                <a:noFill/>
              </a:ln>
              <a:solidFill>
                <a:srgbClr val="660033"/>
              </a:solidFill>
              <a:effectLst/>
              <a:uLnTx/>
              <a:uFillTx/>
              <a:latin typeface="Arial" charset="0"/>
              <a:ea typeface="+mn-ea"/>
              <a:cs typeface="Arial" charset="0"/>
            </a:endParaRPr>
          </a:p>
        </p:txBody>
      </p:sp>
      <p:sp>
        <p:nvSpPr>
          <p:cNvPr id="3" name="TextBox 2"/>
          <p:cNvSpPr txBox="1"/>
          <p:nvPr/>
        </p:nvSpPr>
        <p:spPr>
          <a:xfrm>
            <a:off x="451042" y="2301711"/>
            <a:ext cx="7426238" cy="34778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90033"/>
                </a:solidFill>
                <a:effectLst/>
                <a:uLnTx/>
                <a:uFillTx/>
                <a:latin typeface="Arial"/>
                <a:ea typeface="+mn-ea"/>
                <a:cs typeface="Arial"/>
              </a:rPr>
              <a:t>Next meeting: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990033"/>
                </a:solidFill>
                <a:effectLst/>
                <a:uLnTx/>
                <a:uFillTx/>
                <a:latin typeface="Arial"/>
                <a:ea typeface="+mn-ea"/>
                <a:cs typeface="Arial"/>
              </a:rPr>
              <a:t>April</a:t>
            </a:r>
            <a:r>
              <a:rPr kumimoji="0" lang="en-US" sz="4400" b="1" i="0" u="none" strike="noStrike" kern="1200" cap="none" spc="0" normalizeH="0" noProof="0" dirty="0" smtClean="0">
                <a:ln>
                  <a:noFill/>
                </a:ln>
                <a:solidFill>
                  <a:srgbClr val="990033"/>
                </a:solidFill>
                <a:effectLst/>
                <a:uLnTx/>
                <a:uFillTx/>
                <a:latin typeface="Arial"/>
                <a:ea typeface="+mn-ea"/>
                <a:cs typeface="Arial"/>
              </a:rPr>
              <a:t> 9, 2019</a:t>
            </a:r>
            <a:endParaRPr kumimoji="0" lang="en-US" sz="4400" b="1" i="0" u="none" strike="noStrike" kern="1200" cap="none" spc="0" normalizeH="0" baseline="0" noProof="0" dirty="0">
              <a:ln>
                <a:noFill/>
              </a:ln>
              <a:solidFill>
                <a:srgbClr val="990033"/>
              </a:solidFill>
              <a:effectLst/>
              <a:uLnTx/>
              <a:uFillTx/>
              <a:latin typeface="Arial"/>
              <a:ea typeface="+mn-ea"/>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90033"/>
                </a:solidFill>
                <a:effectLst/>
                <a:uLnTx/>
                <a:uFillTx/>
                <a:latin typeface="Arial"/>
                <a:ea typeface="+mn-ea"/>
                <a:cs typeface="Arial"/>
              </a:rPr>
              <a:t>Period </a:t>
            </a:r>
            <a:r>
              <a:rPr kumimoji="0" lang="en-US" sz="4400" b="1" i="0" u="none" strike="noStrike" kern="1200" cap="none" spc="0" normalizeH="0" baseline="0" noProof="0" dirty="0" smtClean="0">
                <a:ln>
                  <a:noFill/>
                </a:ln>
                <a:solidFill>
                  <a:srgbClr val="990033"/>
                </a:solidFill>
                <a:effectLst/>
                <a:uLnTx/>
                <a:uFillTx/>
                <a:latin typeface="Arial"/>
                <a:ea typeface="+mn-ea"/>
                <a:cs typeface="Arial"/>
              </a:rPr>
              <a:t>4</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990033"/>
                </a:solidFill>
                <a:effectLst/>
                <a:uLnTx/>
                <a:uFillTx/>
                <a:latin typeface="Arial"/>
                <a:ea typeface="+mn-ea"/>
                <a:cs typeface="Arial"/>
              </a:rPr>
              <a:t>Student </a:t>
            </a:r>
            <a:r>
              <a:rPr kumimoji="0" lang="en-US" sz="4400" b="1" i="0" u="none" strike="noStrike" kern="1200" cap="none" spc="0" normalizeH="0" baseline="0" noProof="0" dirty="0">
                <a:ln>
                  <a:noFill/>
                </a:ln>
                <a:solidFill>
                  <a:srgbClr val="990033"/>
                </a:solidFill>
                <a:effectLst/>
                <a:uLnTx/>
                <a:uFillTx/>
                <a:latin typeface="Arial"/>
                <a:ea typeface="+mn-ea"/>
                <a:cs typeface="Arial"/>
              </a:rPr>
              <a:t>Lounge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90033"/>
                </a:solidFill>
                <a:effectLst/>
                <a:uLnTx/>
                <a:uFillTx/>
                <a:latin typeface="Arial"/>
                <a:ea typeface="+mn-ea"/>
                <a:cs typeface="Arial"/>
              </a:rPr>
              <a:t>Open to Grades 9-12  </a:t>
            </a:r>
          </a:p>
        </p:txBody>
      </p:sp>
      <p:pic>
        <p:nvPicPr>
          <p:cNvPr id="8" name="Picture 7"/>
          <p:cNvPicPr>
            <a:picLocks noChangeAspect="1"/>
          </p:cNvPicPr>
          <p:nvPr/>
        </p:nvPicPr>
        <p:blipFill>
          <a:blip r:embed="rId3"/>
          <a:stretch>
            <a:fillRect/>
          </a:stretch>
        </p:blipFill>
        <p:spPr>
          <a:xfrm>
            <a:off x="119336" y="476672"/>
            <a:ext cx="7134207" cy="1604418"/>
          </a:xfrm>
          <a:prstGeom prst="rect">
            <a:avLst/>
          </a:prstGeom>
        </p:spPr>
      </p:pic>
    </p:spTree>
    <p:extLst>
      <p:ext uri="{BB962C8B-B14F-4D97-AF65-F5344CB8AC3E}">
        <p14:creationId xmlns:p14="http://schemas.microsoft.com/office/powerpoint/2010/main" val="1682965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0081" y="1102865"/>
            <a:ext cx="9233932" cy="4325479"/>
          </a:xfrm>
        </p:spPr>
        <p:txBody>
          <a:bodyPr>
            <a:noAutofit/>
          </a:bodyPr>
          <a:lstStyle/>
          <a:p>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smtClean="0"/>
              <a:t/>
            </a:r>
            <a:br>
              <a:rPr lang="en-US" sz="4000" b="1" dirty="0" smtClean="0"/>
            </a:br>
            <a:r>
              <a:rPr lang="en-US" sz="4000" b="1" dirty="0"/>
              <a:t/>
            </a:r>
            <a:br>
              <a:rPr lang="en-US" sz="4000" b="1" dirty="0"/>
            </a:br>
            <a:r>
              <a:rPr lang="en-US" sz="4000" b="1" dirty="0" smtClean="0"/>
              <a:t>Carlton Pantry</a:t>
            </a:r>
            <a:br>
              <a:rPr lang="en-US" sz="4000" b="1" dirty="0" smtClean="0"/>
            </a:br>
            <a:r>
              <a:rPr lang="en-US" sz="4000" b="1" dirty="0" smtClean="0"/>
              <a:t>Do you have the luck of a leprechaun? Anyone who donates </a:t>
            </a:r>
            <a:r>
              <a:rPr lang="en-US" sz="3600" b="1" dirty="0" smtClean="0"/>
              <a:t>to our Pantry will receive a ticket for a chance to win a Pot of Gold! </a:t>
            </a:r>
            <a:br>
              <a:rPr lang="en-US" sz="3600" b="1" dirty="0" smtClean="0"/>
            </a:br>
            <a:r>
              <a:rPr lang="en-US" sz="3600" b="1" dirty="0" smtClean="0"/>
              <a:t>Please bring donations to B223A and enter the draw!</a:t>
            </a:r>
            <a:br>
              <a:rPr lang="en-US" sz="3600" b="1" dirty="0" smtClean="0"/>
            </a:br>
            <a:r>
              <a:rPr lang="en-US" sz="4000" b="1" dirty="0" smtClean="0"/>
              <a:t/>
            </a:r>
            <a:br>
              <a:rPr lang="en-US" sz="4000" b="1" dirty="0" smtClean="0"/>
            </a:br>
            <a:r>
              <a:rPr lang="en-US" sz="4000" b="1" dirty="0" smtClean="0"/>
              <a:t> </a:t>
            </a:r>
            <a:endParaRPr lang="en-US" sz="4000" b="1"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177" y="3985025"/>
            <a:ext cx="4159623" cy="2274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929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959" y="-765800"/>
            <a:ext cx="11150082" cy="8362562"/>
          </a:xfrm>
        </p:spPr>
      </p:pic>
    </p:spTree>
    <p:extLst>
      <p:ext uri="{BB962C8B-B14F-4D97-AF65-F5344CB8AC3E}">
        <p14:creationId xmlns:p14="http://schemas.microsoft.com/office/powerpoint/2010/main" val="3171001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271819"/>
            <a:ext cx="10515600" cy="1325563"/>
          </a:xfrm>
          <a:solidFill>
            <a:srgbClr val="FF0000"/>
          </a:solidFill>
        </p:spPr>
        <p:txBody>
          <a:bodyPr/>
          <a:lstStyle/>
          <a:p>
            <a:pPr algn="ctr"/>
            <a:r>
              <a:rPr lang="en-US" dirty="0" smtClean="0"/>
              <a:t>Thank you to Gene’s for the generous donations for our King Trapper prizes!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18555" y="1597382"/>
            <a:ext cx="5754887" cy="4962655"/>
          </a:xfrm>
        </p:spPr>
      </p:pic>
    </p:spTree>
    <p:extLst>
      <p:ext uri="{BB962C8B-B14F-4D97-AF65-F5344CB8AC3E}">
        <p14:creationId xmlns:p14="http://schemas.microsoft.com/office/powerpoint/2010/main" val="4125756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5666"/>
            <a:ext cx="12586447" cy="7091576"/>
          </a:xfrm>
          <a:prstGeom prst="rect">
            <a:avLst/>
          </a:prstGeom>
        </p:spPr>
      </p:pic>
      <p:sp>
        <p:nvSpPr>
          <p:cNvPr id="5" name="TextBox 4"/>
          <p:cNvSpPr txBox="1"/>
          <p:nvPr/>
        </p:nvSpPr>
        <p:spPr>
          <a:xfrm>
            <a:off x="11228294" y="7085910"/>
            <a:ext cx="7873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a:ea typeface="+mn-ea"/>
                <a:cs typeface="+mn-cs"/>
              </a:rPr>
              <a:t>Dec. 1</a:t>
            </a: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200852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9396" y="521437"/>
            <a:ext cx="9247526" cy="1532995"/>
          </a:xfrm>
        </p:spPr>
        <p:txBody>
          <a:bodyPr>
            <a:noAutofit/>
          </a:bodyPr>
          <a:lstStyle/>
          <a:p>
            <a:r>
              <a:rPr lang="en-US" sz="9600" dirty="0" smtClean="0">
                <a:latin typeface="Algerian" panose="04020705040A02060702" pitchFamily="82" charset="0"/>
              </a:rPr>
              <a:t>‘SEW’</a:t>
            </a:r>
            <a:r>
              <a:rPr lang="en-US" sz="7200" dirty="0" smtClean="0">
                <a:latin typeface="Algerian" panose="04020705040A02060702" pitchFamily="82" charset="0"/>
              </a:rPr>
              <a:t>CIAL CLUB</a:t>
            </a:r>
            <a:endParaRPr lang="en-US" sz="7200" dirty="0">
              <a:latin typeface="Algerian" panose="04020705040A02060702" pitchFamily="82" charset="0"/>
            </a:endParaRPr>
          </a:p>
        </p:txBody>
      </p:sp>
      <p:sp>
        <p:nvSpPr>
          <p:cNvPr id="3" name="Subtitle 2"/>
          <p:cNvSpPr>
            <a:spLocks noGrp="1"/>
          </p:cNvSpPr>
          <p:nvPr>
            <p:ph type="subTitle" idx="1"/>
          </p:nvPr>
        </p:nvSpPr>
        <p:spPr>
          <a:xfrm>
            <a:off x="-1349396" y="2178599"/>
            <a:ext cx="9007497" cy="1405467"/>
          </a:xfrm>
        </p:spPr>
        <p:txBody>
          <a:bodyPr>
            <a:noAutofit/>
          </a:bodyPr>
          <a:lstStyle/>
          <a:p>
            <a:pPr algn="l"/>
            <a:r>
              <a:rPr lang="en-US" sz="5400" dirty="0" smtClean="0">
                <a:latin typeface="Algerian" panose="04020705040A02060702" pitchFamily="82" charset="0"/>
              </a:rPr>
              <a:t>                              MONDAYS </a:t>
            </a:r>
            <a:endParaRPr lang="en-US" sz="5400" dirty="0">
              <a:latin typeface="Algerian" panose="04020705040A02060702" pitchFamily="82" charset="0"/>
            </a:endParaRPr>
          </a:p>
          <a:p>
            <a:pPr algn="l"/>
            <a:r>
              <a:rPr lang="en-US" sz="5400" dirty="0" smtClean="0">
                <a:latin typeface="Algerian" panose="04020705040A02060702" pitchFamily="82" charset="0"/>
              </a:rPr>
              <a:t>                                 LUNCH</a:t>
            </a:r>
          </a:p>
          <a:p>
            <a:pPr algn="l"/>
            <a:r>
              <a:rPr lang="en-US" sz="5400" dirty="0" smtClean="0">
                <a:latin typeface="Algerian" panose="04020705040A02060702" pitchFamily="82" charset="0"/>
              </a:rPr>
              <a:t>                                 B230</a:t>
            </a:r>
          </a:p>
          <a:p>
            <a:r>
              <a:rPr lang="en-US" sz="4800" dirty="0" smtClean="0">
                <a:latin typeface="Algerian" panose="04020705040A02060702" pitchFamily="82" charset="0"/>
              </a:rPr>
              <a:t>MX. LAEWETZ</a:t>
            </a:r>
          </a:p>
          <a:p>
            <a:pPr algn="l"/>
            <a:r>
              <a:rPr lang="en-US" sz="4800" dirty="0" smtClean="0">
                <a:latin typeface="Algerian" panose="04020705040A02060702" pitchFamily="82" charset="0"/>
              </a:rPr>
              <a:t>            </a:t>
            </a:r>
            <a:r>
              <a:rPr lang="en-US" sz="2400" dirty="0" smtClean="0">
                <a:latin typeface="Adobe Gothic Std B" panose="020B0800000000000000" pitchFamily="34" charset="-128"/>
                <a:ea typeface="Adobe Gothic Std B" panose="020B0800000000000000" pitchFamily="34" charset="-128"/>
              </a:rPr>
              <a:t>no experience required </a:t>
            </a:r>
            <a:endParaRPr lang="en-US" sz="2400" dirty="0">
              <a:latin typeface="Adobe Gothic Std B" panose="020B0800000000000000" pitchFamily="34" charset="-128"/>
              <a:ea typeface="Adobe Gothic Std B" panose="020B0800000000000000" pitchFamily="34" charset="-128"/>
            </a:endParaRPr>
          </a:p>
        </p:txBody>
      </p:sp>
      <p:sp>
        <p:nvSpPr>
          <p:cNvPr id="7" name="AutoShape 2" descr="Image result for sewi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utoShape 4" descr="Image result for sewing machine"/>
          <p:cNvSpPr>
            <a:spLocks noChangeAspect="1" noChangeArrowheads="1"/>
          </p:cNvSpPr>
          <p:nvPr/>
        </p:nvSpPr>
        <p:spPr bwMode="auto">
          <a:xfrm>
            <a:off x="3657598" y="1964266"/>
            <a:ext cx="1619795" cy="1619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utoShape 6" descr="Image result for sewing mach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2"/>
          <a:stretch>
            <a:fillRect/>
          </a:stretch>
        </p:blipFill>
        <p:spPr>
          <a:xfrm>
            <a:off x="198429" y="2913728"/>
            <a:ext cx="3075938" cy="2367030"/>
          </a:xfrm>
          <a:prstGeom prst="rect">
            <a:avLst/>
          </a:prstGeom>
        </p:spPr>
      </p:pic>
      <p:pic>
        <p:nvPicPr>
          <p:cNvPr id="12" name="Picture 11"/>
          <p:cNvPicPr>
            <a:picLocks noChangeAspect="1"/>
          </p:cNvPicPr>
          <p:nvPr/>
        </p:nvPicPr>
        <p:blipFill>
          <a:blip r:embed="rId3"/>
          <a:stretch>
            <a:fillRect/>
          </a:stretch>
        </p:blipFill>
        <p:spPr>
          <a:xfrm>
            <a:off x="8138159" y="279509"/>
            <a:ext cx="2659981" cy="3986857"/>
          </a:xfrm>
          <a:prstGeom prst="rect">
            <a:avLst/>
          </a:prstGeom>
        </p:spPr>
      </p:pic>
      <p:pic>
        <p:nvPicPr>
          <p:cNvPr id="13" name="Picture 12"/>
          <p:cNvPicPr>
            <a:picLocks noChangeAspect="1"/>
          </p:cNvPicPr>
          <p:nvPr/>
        </p:nvPicPr>
        <p:blipFill>
          <a:blip r:embed="rId4"/>
          <a:stretch>
            <a:fillRect/>
          </a:stretch>
        </p:blipFill>
        <p:spPr>
          <a:xfrm>
            <a:off x="8286133" y="4544404"/>
            <a:ext cx="2910296" cy="1954359"/>
          </a:xfrm>
          <a:prstGeom prst="rect">
            <a:avLst/>
          </a:prstGeom>
        </p:spPr>
      </p:pic>
      <p:sp>
        <p:nvSpPr>
          <p:cNvPr id="4" name="TextBox 3"/>
          <p:cNvSpPr txBox="1"/>
          <p:nvPr/>
        </p:nvSpPr>
        <p:spPr>
          <a:xfrm>
            <a:off x="63500" y="5436109"/>
            <a:ext cx="6118726"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Sew-bead-knit-crochet-cross </a:t>
            </a: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stitch and more</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301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4C9A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1874" r="14335" b="12471"/>
          <a:stretch/>
        </p:blipFill>
        <p:spPr>
          <a:xfrm flipH="1">
            <a:off x="-528918" y="1090520"/>
            <a:ext cx="12317506" cy="6069972"/>
          </a:xfrm>
          <a:prstGeom prst="rect">
            <a:avLst/>
          </a:prstGeom>
          <a:ln>
            <a:noFill/>
          </a:ln>
          <a:effectLst>
            <a:softEdge rad="112500"/>
          </a:effectLst>
        </p:spPr>
      </p:pic>
      <p:pic>
        <p:nvPicPr>
          <p:cNvPr id="4" name="Content Placeholder 3"/>
          <p:cNvPicPr>
            <a:picLocks noGrp="1" noChangeAspect="1"/>
          </p:cNvPicPr>
          <p:nvPr>
            <p:ph idx="1"/>
          </p:nvPr>
        </p:nvPicPr>
        <p:blipFill>
          <a:blip r:embed="rId4">
            <a:extLst>
              <a:ext uri="{BEBA8EAE-BF5A-486C-A8C5-ECC9F3942E4B}">
                <a14:imgProps xmlns:a14="http://schemas.microsoft.com/office/drawing/2010/main">
                  <a14:imgLayer r:embed="rId5">
                    <a14:imgEffect>
                      <a14:backgroundRemoval t="0" b="100000" l="4480" r="100000"/>
                    </a14:imgEffect>
                  </a14:imgLayer>
                </a14:imgProps>
              </a:ext>
            </a:extLst>
          </a:blip>
          <a:stretch>
            <a:fillRect/>
          </a:stretch>
        </p:blipFill>
        <p:spPr>
          <a:xfrm>
            <a:off x="6789651" y="1243922"/>
            <a:ext cx="5433724" cy="3886200"/>
          </a:xfrm>
          <a:prstGeom prst="rect">
            <a:avLst/>
          </a:prstGeom>
        </p:spPr>
      </p:pic>
      <p:pic>
        <p:nvPicPr>
          <p:cNvPr id="5" name="Picture 4"/>
          <p:cNvPicPr>
            <a:picLocks noChangeAspect="1"/>
          </p:cNvPicPr>
          <p:nvPr/>
        </p:nvPicPr>
        <p:blipFill>
          <a:blip r:embed="rId6"/>
          <a:stretch>
            <a:fillRect/>
          </a:stretch>
        </p:blipFill>
        <p:spPr>
          <a:xfrm>
            <a:off x="6789651" y="5103229"/>
            <a:ext cx="5433724" cy="1727878"/>
          </a:xfrm>
          <a:prstGeom prst="rect">
            <a:avLst/>
          </a:prstGeom>
        </p:spPr>
      </p:pic>
      <p:sp>
        <p:nvSpPr>
          <p:cNvPr id="6" name="TextBox 5"/>
          <p:cNvSpPr txBox="1"/>
          <p:nvPr/>
        </p:nvSpPr>
        <p:spPr>
          <a:xfrm>
            <a:off x="1295729" y="0"/>
            <a:ext cx="11222157" cy="193899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prstClr val="black"/>
                </a:solidFill>
                <a:effectLst/>
                <a:uLnTx/>
                <a:uFillTx/>
                <a:latin typeface="Berlin Sans FB Demi" panose="020E0802020502020306" pitchFamily="34" charset="0"/>
                <a:ea typeface="+mn-ea"/>
                <a:cs typeface="+mn-cs"/>
              </a:rPr>
              <a:t>Drivers Education Sign 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7" name="TextBox 6"/>
          <p:cNvSpPr txBox="1"/>
          <p:nvPr/>
        </p:nvSpPr>
        <p:spPr>
          <a:xfrm>
            <a:off x="837163" y="1396076"/>
            <a:ext cx="7764370" cy="61863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Next </a:t>
            </a:r>
            <a:r>
              <a:rPr kumimoji="0" lang="en-US" sz="48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after school </a:t>
            </a:r>
            <a:endPar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class starts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April 1, 2019 (no joke).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Please </a:t>
            </a:r>
            <a:r>
              <a:rPr kumimoji="0" lang="en-US" sz="48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text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306-961-3447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To Register.</a:t>
            </a:r>
            <a:endParaRPr kumimoji="0" lang="en-US" sz="48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 name="TextBox 2"/>
          <p:cNvSpPr txBox="1"/>
          <p:nvPr/>
        </p:nvSpPr>
        <p:spPr>
          <a:xfrm>
            <a:off x="11390489" y="6858000"/>
            <a:ext cx="6463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 New Roman"/>
                <a:ea typeface="+mn-ea"/>
                <a:cs typeface="+mn-cs"/>
              </a:rPr>
              <a:t>Feb. 15</a:t>
            </a:r>
            <a:endParaRPr kumimoji="0" lang="en-US" sz="12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0180489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4.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6.xml><?xml version="1.0" encoding="utf-8"?>
<a:theme xmlns:a="http://schemas.openxmlformats.org/drawingml/2006/main" name="4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30110</TotalTime>
  <Words>212</Words>
  <Application>Microsoft Office PowerPoint</Application>
  <PresentationFormat>Widescreen</PresentationFormat>
  <Paragraphs>60</Paragraphs>
  <Slides>12</Slides>
  <Notes>1</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12</vt:i4>
      </vt:variant>
    </vt:vector>
  </HeadingPairs>
  <TitlesOfParts>
    <vt:vector size="31" baseType="lpstr">
      <vt:lpstr>Adobe Gothic Std B</vt:lpstr>
      <vt:lpstr>Algerian</vt:lpstr>
      <vt:lpstr>Arial</vt:lpstr>
      <vt:lpstr>Arial Black</vt:lpstr>
      <vt:lpstr>Arial Rounded MT Bold</vt:lpstr>
      <vt:lpstr>Berlin Sans FB Demi</vt:lpstr>
      <vt:lpstr>Calibri</vt:lpstr>
      <vt:lpstr>Calibri Light</vt:lpstr>
      <vt:lpstr>Edwardian Script ITC</vt:lpstr>
      <vt:lpstr>Franklin Gothic Demi Cond</vt:lpstr>
      <vt:lpstr>Impact</vt:lpstr>
      <vt:lpstr>Segoe UI Semibold</vt:lpstr>
      <vt:lpstr>Times New Roman</vt:lpstr>
      <vt:lpstr>2_NewsPrint</vt:lpstr>
      <vt:lpstr>Office Theme</vt:lpstr>
      <vt:lpstr>1_NewsPrint</vt:lpstr>
      <vt:lpstr>2_Diseño predeterminado</vt:lpstr>
      <vt:lpstr>Celestial</vt:lpstr>
      <vt:lpstr>4_NewsPrint</vt:lpstr>
      <vt:lpstr>PowerPoint Presentation</vt:lpstr>
      <vt:lpstr>PowerPoint Presentation</vt:lpstr>
      <vt:lpstr>Girls of Greatness</vt:lpstr>
      <vt:lpstr>     Carlton Pantry Do you have the luck of a leprechaun? Anyone who donates to our Pantry will receive a ticket for a chance to win a Pot of Gold!  Please bring donations to B223A and enter the draw!   </vt:lpstr>
      <vt:lpstr>PowerPoint Presentation</vt:lpstr>
      <vt:lpstr>Thank you to Gene’s for the generous donations for our King Trapper prizes!</vt:lpstr>
      <vt:lpstr>PowerPoint Presentation</vt:lpstr>
      <vt:lpstr>‘SEW’CIAL CLUB</vt:lpstr>
      <vt:lpstr>PowerPoint Presentation</vt:lpstr>
      <vt:lpstr>PowerPoint Presentation</vt:lpstr>
      <vt:lpstr>Congratulations to all delegates in this years Model UN hosted by Carlton on March 21.   Special congratulations to Jarica Gooding and Sanjana Brijlall who were voted top delegates this year. They will represent Prince Albert at Model United Nations Assembly in Winnipeg on May 9-11 as the Chinese delegation. Good luck ladies.  </vt:lpstr>
      <vt:lpstr>Wrestlers, this is a last call to get your singlets and cash in for the year end.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Charlene</dc:creator>
  <cp:lastModifiedBy>Jones, Charlene</cp:lastModifiedBy>
  <cp:revision>987</cp:revision>
  <dcterms:created xsi:type="dcterms:W3CDTF">2018-08-20T20:03:04Z</dcterms:created>
  <dcterms:modified xsi:type="dcterms:W3CDTF">2019-03-29T14:03:38Z</dcterms:modified>
</cp:coreProperties>
</file>