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4128" r:id="rId2"/>
    <p:sldMasterId id="2147484176" r:id="rId3"/>
    <p:sldMasterId id="2147484235" r:id="rId4"/>
    <p:sldMasterId id="2147484247" r:id="rId5"/>
    <p:sldMasterId id="2147484259" r:id="rId6"/>
    <p:sldMasterId id="2147484271" r:id="rId7"/>
    <p:sldMasterId id="2147484289" r:id="rId8"/>
  </p:sldMasterIdLst>
  <p:notesMasterIdLst>
    <p:notesMasterId r:id="rId26"/>
  </p:notesMasterIdLst>
  <p:sldIdLst>
    <p:sldId id="629" r:id="rId9"/>
    <p:sldId id="689" r:id="rId10"/>
    <p:sldId id="696" r:id="rId11"/>
    <p:sldId id="666" r:id="rId12"/>
    <p:sldId id="693" r:id="rId13"/>
    <p:sldId id="685" r:id="rId14"/>
    <p:sldId id="703" r:id="rId15"/>
    <p:sldId id="687" r:id="rId16"/>
    <p:sldId id="692" r:id="rId17"/>
    <p:sldId id="694" r:id="rId18"/>
    <p:sldId id="695" r:id="rId19"/>
    <p:sldId id="697" r:id="rId20"/>
    <p:sldId id="698" r:id="rId21"/>
    <p:sldId id="699" r:id="rId22"/>
    <p:sldId id="700" r:id="rId23"/>
    <p:sldId id="702" r:id="rId24"/>
    <p:sldId id="7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534D94-7335-4D3F-90CA-B44C99A47739}">
          <p14:sldIdLst>
            <p14:sldId id="629"/>
            <p14:sldId id="689"/>
            <p14:sldId id="696"/>
            <p14:sldId id="666"/>
            <p14:sldId id="693"/>
            <p14:sldId id="685"/>
            <p14:sldId id="703"/>
            <p14:sldId id="687"/>
            <p14:sldId id="692"/>
            <p14:sldId id="694"/>
            <p14:sldId id="695"/>
            <p14:sldId id="697"/>
            <p14:sldId id="698"/>
            <p14:sldId id="699"/>
            <p14:sldId id="700"/>
            <p14:sldId id="702"/>
            <p14:sldId id="7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002"/>
    <a:srgbClr val="111629"/>
    <a:srgbClr val="BF0501"/>
    <a:srgbClr val="FF00FF"/>
    <a:srgbClr val="FF0000"/>
    <a:srgbClr val="DA3866"/>
    <a:srgbClr val="FFFF09"/>
    <a:srgbClr val="FFFF19"/>
    <a:srgbClr val="FFFF6B"/>
    <a:srgbClr val="D2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456" autoAdjust="0"/>
    <p:restoredTop sz="94660"/>
  </p:normalViewPr>
  <p:slideViewPr>
    <p:cSldViewPr snapToGrid="0">
      <p:cViewPr varScale="1">
        <p:scale>
          <a:sx n="103" d="100"/>
          <a:sy n="103" d="100"/>
        </p:scale>
        <p:origin x="138" y="3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FF1CC-E24B-483D-B2AA-82398F1E6EAD}"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B15E-669A-4EC6-82B0-8FE67CE39CF9}" type="slidenum">
              <a:rPr lang="en-US" smtClean="0"/>
              <a:t>‹#›</a:t>
            </a:fld>
            <a:endParaRPr lang="en-US"/>
          </a:p>
        </p:txBody>
      </p:sp>
    </p:spTree>
    <p:extLst>
      <p:ext uri="{BB962C8B-B14F-4D97-AF65-F5344CB8AC3E}">
        <p14:creationId xmlns:p14="http://schemas.microsoft.com/office/powerpoint/2010/main" val="261530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8874B-FE22-41A0-8249-45C690F079C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69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8953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8017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8"/>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37014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97702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33539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8763D8-719F-4A69-8C0D-2FAF1719CC1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94086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763D8-719F-4A69-8C0D-2FAF1719CC1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34352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763D8-719F-4A69-8C0D-2FAF1719CC1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5254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763D8-719F-4A69-8C0D-2FAF1719CC1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07803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763D8-719F-4A69-8C0D-2FAF1719CC1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1539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10921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4020842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8763D8-719F-4A69-8C0D-2FAF1719CC1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229471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429017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763D8-719F-4A69-8C0D-2FAF1719CC1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65AC0-C0D3-42ED-B203-B4766023825D}" type="slidenum">
              <a:rPr lang="en-US" smtClean="0"/>
              <a:t>‹#›</a:t>
            </a:fld>
            <a:endParaRPr lang="en-US"/>
          </a:p>
        </p:txBody>
      </p:sp>
    </p:spTree>
    <p:extLst>
      <p:ext uri="{BB962C8B-B14F-4D97-AF65-F5344CB8AC3E}">
        <p14:creationId xmlns:p14="http://schemas.microsoft.com/office/powerpoint/2010/main" val="346934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7260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1075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7060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068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1437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5812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601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720134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4111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50168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97976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985200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839478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46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562674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195613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4"/>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5"/>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428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0"/>
            <a:ext cx="9855200" cy="804863"/>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83225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762290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957138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7"/>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95274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CE72D7-195F-486F-ACB0-E3C3A2BC5AD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744585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B15B62-7549-4821-AD3A-01C7797F9B6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6389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76EAC4-86FC-4B62-8732-8E9488DCCFF7}"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766885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D5AEFE-E209-43DA-B0E9-71B04E86359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5312193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B026AE-B97C-4EAB-BBB8-3B7AEF59B25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487542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181C1D-6863-4A25-8836-A0E6A136213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660408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5391EC3-24C1-47A4-B7E9-001BBE0B8F7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956932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9285F9-4C92-4C93-AECA-2E1C1C9810B5}"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88022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07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3DB11E-C7B1-4ACA-AD03-3110EE155D89}"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765653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B3C61-A6D4-4078-96D0-ED377C0EB91B}"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61543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C33D8F-8D78-4009-9E7F-D13E9C080882}"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208878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411077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861124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55152-0358-492C-8899-4CB3E18FC6AA}"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4251845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55152-0358-492C-8899-4CB3E18FC6AA}"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348267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55152-0358-492C-8899-4CB3E18FC6AA}"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363171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55152-0358-492C-8899-4CB3E18FC6AA}"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775121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55152-0358-492C-8899-4CB3E18FC6AA}"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305143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579322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55152-0358-492C-8899-4CB3E18FC6AA}"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098943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55152-0358-492C-8899-4CB3E18FC6AA}"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25837180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5612516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55152-0358-492C-8899-4CB3E18FC6AA}"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04879-13D5-4564-8B6F-D5724650DE09}" type="slidenum">
              <a:rPr lang="en-US" smtClean="0"/>
              <a:t>‹#›</a:t>
            </a:fld>
            <a:endParaRPr lang="en-US"/>
          </a:p>
        </p:txBody>
      </p:sp>
    </p:spTree>
    <p:extLst>
      <p:ext uri="{BB962C8B-B14F-4D97-AF65-F5344CB8AC3E}">
        <p14:creationId xmlns:p14="http://schemas.microsoft.com/office/powerpoint/2010/main" val="10803938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3374990"/>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1701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9222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0789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65100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762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7313807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27616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32766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778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23498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17033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4021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9395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39628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22435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3362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39"/>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40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31960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16946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856133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8522490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027578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5"/>
            <a:ext cx="4876800" cy="639763"/>
          </a:xfrm>
        </p:spPr>
        <p:txBody>
          <a:bodyPr anchor="b">
            <a:noAutofit/>
          </a:bodyPr>
          <a:lstStyle>
            <a:lvl1pPr marL="0" indent="0">
              <a:buNone/>
              <a:defRPr sz="2800" b="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CA">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30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CA">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103683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CA">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6424701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57"/>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87" y="457200"/>
            <a:ext cx="3564876" cy="4114800"/>
          </a:xfrm>
        </p:spPr>
        <p:txBody>
          <a:bodyPr>
            <a:normAutofit/>
          </a:bodyPr>
          <a:lstStyle>
            <a:lvl1pPr marL="0" indent="0">
              <a:buNone/>
              <a:defRPr sz="2100">
                <a:solidFill>
                  <a:schemeClr val="tx2"/>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cxnSp>
        <p:nvCxnSpPr>
          <p:cNvPr id="10" name="Straight Connector 9"/>
          <p:cNvCxnSpPr/>
          <p:nvPr/>
        </p:nvCxnSpPr>
        <p:spPr>
          <a:xfrm rot="5400000">
            <a:off x="2871259" y="2514347"/>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52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53"/>
            <a:ext cx="9855200" cy="804863"/>
          </a:xfrm>
        </p:spPr>
        <p:txBody>
          <a:bodyPr anchor="t" anchorCtr="0">
            <a:normAutofit/>
          </a:bodyPr>
          <a:lstStyle>
            <a:lvl1pPr marL="0" indent="0">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5596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CA">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1174465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39776274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59"/>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CA">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Tree>
    <p:extLst>
      <p:ext uri="{BB962C8B-B14F-4D97-AF65-F5344CB8AC3E}">
        <p14:creationId xmlns:p14="http://schemas.microsoft.com/office/powerpoint/2010/main" val="263188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83"/>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5999" y="6208783"/>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75"/>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46158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763D8-719F-4A69-8C0D-2FAF1719CC1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5AC0-C0D3-42ED-B203-B4766023825D}" type="slidenum">
              <a:rPr lang="en-US" smtClean="0"/>
              <a:t>‹#›</a:t>
            </a:fld>
            <a:endParaRPr lang="en-US"/>
          </a:p>
        </p:txBody>
      </p:sp>
    </p:spTree>
    <p:extLst>
      <p:ext uri="{BB962C8B-B14F-4D97-AF65-F5344CB8AC3E}">
        <p14:creationId xmlns:p14="http://schemas.microsoft.com/office/powerpoint/2010/main" val="214111876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840642"/>
      </p:ext>
    </p:extLst>
  </p:cSld>
  <p:clrMap bg1="lt1" tx1="dk1" bg2="dk2"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5"/>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5"/>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7"/>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223678808"/>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pPr>
            <a:endParaRPr lang="es-E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pPr>
            <a:endParaRPr lang="es-E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A0A9D1F8-36F5-4454-961E-1D293BED19BC}" type="slidenum">
              <a:rPr lang="es-ES" altLang="en-US" smtClean="0">
                <a:solidFill>
                  <a:srgbClr val="000000"/>
                </a:solidFill>
              </a:rPr>
              <a:pPr fontAlgn="base">
                <a:spcBef>
                  <a:spcPct val="0"/>
                </a:spcBef>
                <a:spcAft>
                  <a:spcPct val="0"/>
                </a:spcAft>
              </a:pPr>
              <a:t>‹#›</a:t>
            </a:fld>
            <a:endParaRPr lang="es-ES" altLang="en-US" smtClean="0">
              <a:solidFill>
                <a:srgbClr val="000000"/>
              </a:solidFill>
            </a:endParaRPr>
          </a:p>
        </p:txBody>
      </p:sp>
    </p:spTree>
    <p:extLst>
      <p:ext uri="{BB962C8B-B14F-4D97-AF65-F5344CB8AC3E}">
        <p14:creationId xmlns:p14="http://schemas.microsoft.com/office/powerpoint/2010/main" val="952647683"/>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cs typeface="+mn-cs"/>
        </a:defRPr>
      </a:lvl2pPr>
      <a:lvl3pPr marL="857250" indent="-171450" algn="l" rtl="0" fontAlgn="base">
        <a:spcBef>
          <a:spcPct val="20000"/>
        </a:spcBef>
        <a:spcAft>
          <a:spcPct val="0"/>
        </a:spcAft>
        <a:buChar char="•"/>
        <a:defRPr sz="1800">
          <a:solidFill>
            <a:schemeClr val="tx1"/>
          </a:solidFill>
          <a:latin typeface="+mn-lt"/>
          <a:cs typeface="+mn-cs"/>
        </a:defRPr>
      </a:lvl3pPr>
      <a:lvl4pPr marL="1200150" indent="-171450" algn="l" rtl="0" fontAlgn="base">
        <a:spcBef>
          <a:spcPct val="20000"/>
        </a:spcBef>
        <a:spcAft>
          <a:spcPct val="0"/>
        </a:spcAft>
        <a:buChar char="–"/>
        <a:defRPr sz="1500">
          <a:solidFill>
            <a:schemeClr val="tx1"/>
          </a:solidFill>
          <a:latin typeface="+mn-lt"/>
          <a:cs typeface="+mn-cs"/>
        </a:defRPr>
      </a:lvl4pPr>
      <a:lvl5pPr marL="1543050" indent="-171450" algn="l" rtl="0" fontAlgn="base">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55152-0358-492C-8899-4CB3E18FC6AA}" type="datetimeFigureOut">
              <a:rPr lang="en-US" smtClean="0"/>
              <a:t>3/25/2019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04879-13D5-4564-8B6F-D5724650DE09}" type="slidenum">
              <a:rPr lang="en-US" smtClean="0"/>
              <a:t>‹#›</a:t>
            </a:fld>
            <a:endParaRPr lang="en-US"/>
          </a:p>
        </p:txBody>
      </p:sp>
    </p:spTree>
    <p:extLst>
      <p:ext uri="{BB962C8B-B14F-4D97-AF65-F5344CB8AC3E}">
        <p14:creationId xmlns:p14="http://schemas.microsoft.com/office/powerpoint/2010/main" val="3113156676"/>
      </p:ext>
    </p:extLst>
  </p:cSld>
  <p:clrMap bg1="dk1" tx1="lt1" bg2="dk2" tx2="lt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288057"/>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96"/>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878B726-D82A-4DDF-B2F8-A1DEA057B79D}" type="datetimeFigureOut">
              <a:rPr lang="en-CA" smtClean="0">
                <a:solidFill>
                  <a:srgbClr val="303030">
                    <a:lumMod val="90000"/>
                    <a:lumOff val="10000"/>
                  </a:srgbClr>
                </a:solidFill>
              </a:rPr>
              <a:pPr/>
              <a:t>2019-03-25</a:t>
            </a:fld>
            <a:endParaRPr lang="en-CA">
              <a:solidFill>
                <a:srgbClr val="303030">
                  <a:lumMod val="90000"/>
                  <a:lumOff val="10000"/>
                </a:srgbClr>
              </a:solidFill>
            </a:endParaRPr>
          </a:p>
        </p:txBody>
      </p:sp>
      <p:sp>
        <p:nvSpPr>
          <p:cNvPr id="5" name="Footer Placeholder 4"/>
          <p:cNvSpPr>
            <a:spLocks noGrp="1"/>
          </p:cNvSpPr>
          <p:nvPr>
            <p:ph type="ftr" sz="quarter" idx="3"/>
          </p:nvPr>
        </p:nvSpPr>
        <p:spPr>
          <a:xfrm>
            <a:off x="1016039" y="6208796"/>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88"/>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3CFFED7-88F5-4570-A25B-C7F510670CA0}" type="slidenum">
              <a:rPr lang="en-CA" smtClean="0">
                <a:solidFill>
                  <a:prstClr val="black">
                    <a:lumMod val="85000"/>
                    <a:lumOff val="15000"/>
                  </a:prstClr>
                </a:solidFill>
              </a:rPr>
              <a:pPr/>
              <a:t>‹#›</a:t>
            </a:fld>
            <a:endParaRPr lang="en-CA">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412679901"/>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914354"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06" indent="-274306" algn="l" defTabSz="914354"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30" indent="-274306" algn="l" defTabSz="914354"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37" indent="-228589" algn="l" defTabSz="914354"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2942" indent="-228589" algn="l" defTabSz="914354"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532" indent="-228589" algn="l" defTabSz="914354"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838"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856"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450"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757" indent="-228589" algn="l" defTabSz="914354"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82.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324" t="-747" r="9324" b="747"/>
          <a:stretch/>
        </p:blipFill>
        <p:spPr>
          <a:xfrm flipH="1">
            <a:off x="-1743542" y="-93306"/>
            <a:ext cx="15445718" cy="762676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95418119"/>
              </p:ext>
            </p:extLst>
          </p:nvPr>
        </p:nvGraphicFramePr>
        <p:xfrm>
          <a:off x="1919536" y="2181162"/>
          <a:ext cx="8280920" cy="4335375"/>
        </p:xfrm>
        <a:graphic>
          <a:graphicData uri="http://schemas.openxmlformats.org/drawingml/2006/table">
            <a:tbl>
              <a:tblPr firstRow="1" bandRow="1">
                <a:tableStyleId>{69CF1AB2-1976-4502-BF36-3FF5EA218861}</a:tableStyleId>
              </a:tblPr>
              <a:tblGrid>
                <a:gridCol w="3200356">
                  <a:extLst>
                    <a:ext uri="{9D8B030D-6E8A-4147-A177-3AD203B41FA5}">
                      <a16:colId xmlns:a16="http://schemas.microsoft.com/office/drawing/2014/main" val="20000"/>
                    </a:ext>
                  </a:extLst>
                </a:gridCol>
                <a:gridCol w="5080564">
                  <a:extLst>
                    <a:ext uri="{9D8B030D-6E8A-4147-A177-3AD203B41FA5}">
                      <a16:colId xmlns:a16="http://schemas.microsoft.com/office/drawing/2014/main" val="20001"/>
                    </a:ext>
                  </a:extLst>
                </a:gridCol>
              </a:tblGrid>
              <a:tr h="69805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3200" dirty="0" smtClean="0">
                        <a:solidFill>
                          <a:schemeClr val="tx1"/>
                        </a:solidFill>
                        <a:latin typeface="Arial" panose="020B0604020202020204" pitchFamily="34" charset="0"/>
                        <a:cs typeface="Arial" panose="020B0604020202020204" pitchFamily="34" charset="0"/>
                      </a:endParaRPr>
                    </a:p>
                  </a:txBody>
                  <a:tcPr marL="91477" marR="91477" marT="45711" marB="45711">
                    <a:solidFill>
                      <a:schemeClr val="accent3">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400" dirty="0" smtClean="0">
                        <a:solidFill>
                          <a:schemeClr val="bg1"/>
                        </a:solidFill>
                      </a:endParaRPr>
                    </a:p>
                  </a:txBody>
                  <a:tcPr marL="91477" marR="91477" marT="45711" marB="45711">
                    <a:solidFill>
                      <a:srgbClr val="9D8359"/>
                    </a:solidFill>
                  </a:tcPr>
                </a:tc>
                <a:extLst>
                  <a:ext uri="{0D108BD9-81ED-4DB2-BD59-A6C34878D82A}">
                    <a16:rowId xmlns:a16="http://schemas.microsoft.com/office/drawing/2014/main" val="10000"/>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1</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8:55 – 9:58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1"/>
                  </a:ext>
                </a:extLst>
              </a:tr>
              <a:tr h="774803">
                <a:tc>
                  <a:txBody>
                    <a:bodyPr/>
                    <a:lstStyle/>
                    <a:p>
                      <a:pPr algn="ctr"/>
                      <a:r>
                        <a:rPr lang="en-US" sz="4000" dirty="0" smtClean="0">
                          <a:latin typeface="Arial Rounded MT Bold" panose="020F0704030504030204" pitchFamily="34" charset="0"/>
                          <a:cs typeface="Segoe UI Semibold" panose="020B0702040204020203" pitchFamily="34" charset="0"/>
                        </a:rPr>
                        <a:t>Period 2</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baseline="0" dirty="0" smtClean="0">
                          <a:latin typeface="Arial Rounded MT Bold" panose="020F0704030504030204" pitchFamily="34" charset="0"/>
                          <a:cs typeface="Segoe UI Semibold" panose="020B0702040204020203" pitchFamily="34" charset="0"/>
                        </a:rPr>
                        <a:t>    10:03 – 11:08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2"/>
                  </a:ext>
                </a:extLst>
              </a:tr>
              <a:tr h="759456">
                <a:tc>
                  <a:txBody>
                    <a:bodyPr/>
                    <a:lstStyle/>
                    <a:p>
                      <a:pPr algn="ctr"/>
                      <a:r>
                        <a:rPr lang="en-CA" sz="4000" dirty="0" smtClean="0">
                          <a:latin typeface="Arial Rounded MT Bold" panose="020F0704030504030204" pitchFamily="34" charset="0"/>
                          <a:cs typeface="Segoe UI Semibold" panose="020B0702040204020203" pitchFamily="34" charset="0"/>
                        </a:rPr>
                        <a:t>Period 3</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11:13- 12:16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3"/>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 4</a:t>
                      </a:r>
                      <a:endParaRPr lang="en-CA" sz="4000" dirty="0">
                        <a:latin typeface="Arial Rounded MT Bold" panose="020F0704030504030204" pitchFamily="34" charset="0"/>
                        <a:cs typeface="Segoe UI Semibold" panose="020B0702040204020203" pitchFamily="34" charset="0"/>
                      </a:endParaRPr>
                    </a:p>
                  </a:txBody>
                  <a:tcPr marL="91477" marR="91477" marT="45711" marB="45711"/>
                </a:tc>
                <a:tc>
                  <a:txBody>
                    <a:bodyPr/>
                    <a:lstStyle/>
                    <a:p>
                      <a:pPr algn="l"/>
                      <a:r>
                        <a:rPr lang="en-US" sz="4000" dirty="0" smtClean="0">
                          <a:latin typeface="Arial Rounded MT Bold" panose="020F0704030504030204" pitchFamily="34" charset="0"/>
                          <a:cs typeface="Segoe UI Semibold" panose="020B0702040204020203" pitchFamily="34" charset="0"/>
                        </a:rPr>
                        <a:t>      1:05 -2:08</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tc>
                <a:extLst>
                  <a:ext uri="{0D108BD9-81ED-4DB2-BD59-A6C34878D82A}">
                    <a16:rowId xmlns:a16="http://schemas.microsoft.com/office/drawing/2014/main" val="10004"/>
                  </a:ext>
                </a:extLst>
              </a:tr>
              <a:tr h="672141">
                <a:tc>
                  <a:txBody>
                    <a:bodyPr/>
                    <a:lstStyle/>
                    <a:p>
                      <a:pPr algn="ctr"/>
                      <a:r>
                        <a:rPr lang="en-US" sz="4000" dirty="0" smtClean="0">
                          <a:latin typeface="Arial Rounded MT Bold" panose="020F0704030504030204" pitchFamily="34" charset="0"/>
                          <a:cs typeface="Segoe UI Semibold" panose="020B0702040204020203" pitchFamily="34" charset="0"/>
                        </a:rPr>
                        <a:t>Period</a:t>
                      </a:r>
                      <a:r>
                        <a:rPr lang="en-US" sz="4000" baseline="0" dirty="0" smtClean="0">
                          <a:latin typeface="Arial Rounded MT Bold" panose="020F0704030504030204" pitchFamily="34" charset="0"/>
                          <a:cs typeface="Segoe UI Semibold" panose="020B0702040204020203" pitchFamily="34" charset="0"/>
                        </a:rPr>
                        <a:t> 5</a:t>
                      </a:r>
                      <a:endParaRPr lang="en-CA" sz="4000" dirty="0">
                        <a:latin typeface="Arial Rounded MT Bold" panose="020F0704030504030204" pitchFamily="34" charset="0"/>
                        <a:cs typeface="Segoe UI Semibold" panose="020B0702040204020203" pitchFamily="34" charset="0"/>
                      </a:endParaRPr>
                    </a:p>
                  </a:txBody>
                  <a:tcPr marL="91477" marR="91477" marT="45711" marB="45711">
                    <a:solidFill>
                      <a:schemeClr val="accent3">
                        <a:lumMod val="60000"/>
                        <a:lumOff val="40000"/>
                      </a:schemeClr>
                    </a:solidFill>
                  </a:tcPr>
                </a:tc>
                <a:tc>
                  <a:txBody>
                    <a:bodyPr/>
                    <a:lstStyle/>
                    <a:p>
                      <a:pPr algn="l"/>
                      <a:r>
                        <a:rPr lang="en-US" sz="4000" dirty="0" smtClean="0">
                          <a:latin typeface="Arial Rounded MT Bold" panose="020F0704030504030204" pitchFamily="34" charset="0"/>
                          <a:cs typeface="Segoe UI Semibold" panose="020B0702040204020203" pitchFamily="34" charset="0"/>
                        </a:rPr>
                        <a:t>      2:13 – 3:16</a:t>
                      </a:r>
                      <a:endParaRPr lang="en-CA" sz="4000" dirty="0">
                        <a:latin typeface="Arial Rounded MT Bold" panose="020F0704030504030204" pitchFamily="34" charset="0"/>
                        <a:cs typeface="Segoe UI Semibold" panose="020B0702040204020203" pitchFamily="34" charset="0"/>
                      </a:endParaRPr>
                    </a:p>
                  </a:txBody>
                  <a:tcPr marL="91477" marR="91477" marT="45711" marB="45711" anchor="ctr">
                    <a:solidFill>
                      <a:schemeClr val="accent3">
                        <a:lumMod val="60000"/>
                        <a:lumOff val="4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09694" y="922954"/>
            <a:ext cx="11235961"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100" normalizeH="0" baseline="0" noProof="0" dirty="0" smtClean="0">
                <a:ln>
                  <a:noFill/>
                </a:ln>
                <a:solidFill>
                  <a:srgbClr val="FFFF00"/>
                </a:solidFill>
                <a:effectLst/>
                <a:uLnTx/>
                <a:uFillTx/>
                <a:latin typeface="Impact"/>
                <a:ea typeface="+mn-ea"/>
                <a:cs typeface="+mn-cs"/>
              </a:rPr>
              <a:t>              Today’s Class Times </a:t>
            </a:r>
            <a:endParaRPr kumimoji="0" lang="en-US" sz="6600" b="0" i="0" u="none" strike="noStrike" kern="1200" cap="none" spc="0" normalizeH="0" baseline="0" noProof="0" dirty="0">
              <a:ln>
                <a:noFill/>
              </a:ln>
              <a:solidFill>
                <a:srgbClr val="FFFF00"/>
              </a:solidFill>
              <a:effectLst/>
              <a:uLnTx/>
              <a:uFillTx/>
              <a:latin typeface="Times New Roman"/>
              <a:ea typeface="+mn-ea"/>
              <a:cs typeface="+mn-cs"/>
            </a:endParaRPr>
          </a:p>
        </p:txBody>
      </p:sp>
      <p:sp>
        <p:nvSpPr>
          <p:cNvPr id="11" name="Rectangle 10"/>
          <p:cNvSpPr/>
          <p:nvPr/>
        </p:nvSpPr>
        <p:spPr>
          <a:xfrm>
            <a:off x="-384720" y="229067"/>
            <a:ext cx="12889752"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Carlton </a:t>
            </a:r>
            <a:r>
              <a:rPr kumimoji="0" lang="en-US" sz="3600" b="0" i="0" u="none" strike="noStrike" kern="1200" cap="none" spc="-100" normalizeH="0" baseline="0" noProof="0" dirty="0" smtClean="0">
                <a:ln>
                  <a:noFill/>
                </a:ln>
                <a:solidFill>
                  <a:prstClr val="white"/>
                </a:solidFill>
                <a:effectLst/>
                <a:uLnTx/>
                <a:uFillTx/>
                <a:latin typeface="Arial Black" panose="020B0A04020102020204" pitchFamily="34" charset="0"/>
                <a:ea typeface="+mn-ea"/>
                <a:cs typeface="+mn-cs"/>
              </a:rPr>
              <a:t>Comprehensive Public </a:t>
            </a:r>
            <a:r>
              <a:rPr kumimoji="0" lang="en-US" sz="3600" b="0" i="0" u="none" strike="noStrike" kern="1200" cap="none" spc="-100" normalizeH="0" baseline="0" noProof="0" dirty="0">
                <a:ln>
                  <a:noFill/>
                </a:ln>
                <a:solidFill>
                  <a:prstClr val="white"/>
                </a:solidFill>
                <a:effectLst/>
                <a:uLnTx/>
                <a:uFillTx/>
                <a:latin typeface="Arial Black" panose="020B0A04020102020204" pitchFamily="34" charset="0"/>
                <a:ea typeface="+mn-ea"/>
                <a:cs typeface="+mn-cs"/>
              </a:rPr>
              <a:t>High School</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60443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8622" y="2324512"/>
            <a:ext cx="7258755" cy="1470025"/>
          </a:xfrm>
        </p:spPr>
        <p:txBody>
          <a:bodyPr>
            <a:noAutofit/>
          </a:bodyPr>
          <a:lstStyle/>
          <a:p>
            <a:pPr algn="l"/>
            <a:r>
              <a:rPr lang="en-US" sz="6000" dirty="0" smtClean="0">
                <a:latin typeface="Impact" panose="020B0806030902050204" pitchFamily="34" charset="0"/>
              </a:rPr>
              <a:t>Crusader Music Club</a:t>
            </a:r>
            <a:endParaRPr lang="en-US" sz="6000" dirty="0">
              <a:latin typeface="Impact" panose="020B0806030902050204" pitchFamily="34" charset="0"/>
            </a:endParaRPr>
          </a:p>
        </p:txBody>
      </p:sp>
      <p:sp>
        <p:nvSpPr>
          <p:cNvPr id="3" name="Subtitle 2"/>
          <p:cNvSpPr>
            <a:spLocks noGrp="1"/>
          </p:cNvSpPr>
          <p:nvPr>
            <p:ph type="subTitle" idx="1"/>
          </p:nvPr>
        </p:nvSpPr>
        <p:spPr>
          <a:xfrm>
            <a:off x="1814468" y="2777067"/>
            <a:ext cx="8534400" cy="767645"/>
          </a:xfrm>
        </p:spPr>
        <p:txBody>
          <a:bodyPr>
            <a:noAutofit/>
          </a:bodyPr>
          <a:lstStyle/>
          <a:p>
            <a:pPr>
              <a:spcBef>
                <a:spcPts val="0"/>
              </a:spcBef>
            </a:pPr>
            <a:r>
              <a:rPr lang="en-US" sz="5400" b="1" dirty="0" smtClean="0"/>
              <a:t> </a:t>
            </a:r>
          </a:p>
          <a:p>
            <a:pPr>
              <a:spcBef>
                <a:spcPts val="0"/>
              </a:spcBef>
            </a:pPr>
            <a:r>
              <a:rPr lang="en-US" sz="5400" b="1" dirty="0" smtClean="0"/>
              <a:t>Thursdays</a:t>
            </a:r>
          </a:p>
          <a:p>
            <a:pPr>
              <a:spcBef>
                <a:spcPts val="0"/>
              </a:spcBef>
            </a:pPr>
            <a:r>
              <a:rPr lang="en-US" sz="5400" b="1" dirty="0" smtClean="0"/>
              <a:t>Lunch time</a:t>
            </a:r>
          </a:p>
          <a:p>
            <a:pPr>
              <a:spcBef>
                <a:spcPts val="0"/>
              </a:spcBef>
            </a:pPr>
            <a:r>
              <a:rPr lang="en-US" sz="5400" b="1" dirty="0" smtClean="0">
                <a:ln>
                  <a:solidFill>
                    <a:schemeClr val="bg1"/>
                  </a:solidFill>
                </a:ln>
                <a:solidFill>
                  <a:srgbClr val="FF0000"/>
                </a:solidFill>
              </a:rPr>
              <a:t>    </a:t>
            </a:r>
            <a:r>
              <a:rPr lang="en-US" sz="6600" b="1" dirty="0" smtClean="0">
                <a:ln>
                  <a:solidFill>
                    <a:schemeClr val="bg1"/>
                  </a:solidFill>
                </a:ln>
                <a:solidFill>
                  <a:srgbClr val="FFFF00"/>
                </a:solidFill>
                <a:latin typeface="Berlin Sans FB Demi" panose="020E0802020502020306" pitchFamily="34" charset="0"/>
              </a:rPr>
              <a:t>B223A</a:t>
            </a:r>
            <a:endParaRPr lang="en-US" sz="6600" b="1" dirty="0">
              <a:ln>
                <a:solidFill>
                  <a:schemeClr val="bg1"/>
                </a:solidFill>
              </a:ln>
              <a:solidFill>
                <a:srgbClr val="FFFF00"/>
              </a:solidFill>
              <a:latin typeface="Berlin Sans FB Demi" panose="020E0802020502020306" pitchFamily="34" charset="0"/>
            </a:endParaRPr>
          </a:p>
        </p:txBody>
      </p:sp>
      <p:pic>
        <p:nvPicPr>
          <p:cNvPr id="1026" name="Picture 2" descr="C:\Users\lamy\AppData\Local\Microsoft\Windows\Temporary Internet Files\Content.IE5\BGDC0ER9\500px-Violi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690" y="1723873"/>
            <a:ext cx="272644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amy\AppData\Local\Microsoft\Windows\Temporary Internet Files\Content.IE5\YGR1DJSH\Classicalguita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6645">
            <a:off x="-381535" y="-451557"/>
            <a:ext cx="5446276" cy="6705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amy\AppData\Local\Microsoft\Windows\Temporary Internet Files\Content.IE5\118HK321\music_notes_png_by_doloresdevelde-d5gt35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29" y="819163"/>
            <a:ext cx="11545677" cy="240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396" y="521437"/>
            <a:ext cx="9247526" cy="1532995"/>
          </a:xfrm>
        </p:spPr>
        <p:txBody>
          <a:bodyPr>
            <a:noAutofit/>
          </a:bodyPr>
          <a:lstStyle/>
          <a:p>
            <a:r>
              <a:rPr lang="en-US" sz="9600" dirty="0" smtClean="0">
                <a:latin typeface="Algerian" panose="04020705040A02060702" pitchFamily="82" charset="0"/>
              </a:rPr>
              <a:t>‘SEW’</a:t>
            </a:r>
            <a:r>
              <a:rPr lang="en-US" sz="7200" dirty="0" smtClean="0">
                <a:latin typeface="Algerian" panose="04020705040A02060702" pitchFamily="82" charset="0"/>
              </a:rPr>
              <a:t>CIAL CLUB</a:t>
            </a:r>
            <a:endParaRPr lang="en-US" sz="7200" dirty="0">
              <a:latin typeface="Algerian" panose="04020705040A02060702" pitchFamily="82" charset="0"/>
            </a:endParaRPr>
          </a:p>
        </p:txBody>
      </p:sp>
      <p:sp>
        <p:nvSpPr>
          <p:cNvPr id="3" name="Subtitle 2"/>
          <p:cNvSpPr>
            <a:spLocks noGrp="1"/>
          </p:cNvSpPr>
          <p:nvPr>
            <p:ph type="subTitle" idx="1"/>
          </p:nvPr>
        </p:nvSpPr>
        <p:spPr>
          <a:xfrm>
            <a:off x="-1349396" y="2178599"/>
            <a:ext cx="9007497" cy="1405467"/>
          </a:xfrm>
        </p:spPr>
        <p:txBody>
          <a:bodyPr>
            <a:noAutofit/>
          </a:bodyPr>
          <a:lstStyle/>
          <a:p>
            <a:pPr algn="l"/>
            <a:r>
              <a:rPr lang="en-US" sz="5400" dirty="0" smtClean="0">
                <a:latin typeface="Algerian" panose="04020705040A02060702" pitchFamily="82" charset="0"/>
              </a:rPr>
              <a:t>                              MONDAYS </a:t>
            </a:r>
            <a:endParaRPr lang="en-US" sz="5400" dirty="0">
              <a:latin typeface="Algerian" panose="04020705040A02060702" pitchFamily="82" charset="0"/>
            </a:endParaRPr>
          </a:p>
          <a:p>
            <a:pPr algn="l"/>
            <a:r>
              <a:rPr lang="en-US" sz="5400" dirty="0" smtClean="0">
                <a:latin typeface="Algerian" panose="04020705040A02060702" pitchFamily="82" charset="0"/>
              </a:rPr>
              <a:t>                                 LUNCH</a:t>
            </a:r>
          </a:p>
          <a:p>
            <a:pPr algn="l"/>
            <a:r>
              <a:rPr lang="en-US" sz="5400" dirty="0" smtClean="0">
                <a:latin typeface="Algerian" panose="04020705040A02060702" pitchFamily="82" charset="0"/>
              </a:rPr>
              <a:t>                                 B230</a:t>
            </a:r>
          </a:p>
          <a:p>
            <a:r>
              <a:rPr lang="en-US" sz="4800" dirty="0" smtClean="0">
                <a:latin typeface="Algerian" panose="04020705040A02060702" pitchFamily="82" charset="0"/>
              </a:rPr>
              <a:t>MX. LAEWETZ</a:t>
            </a:r>
          </a:p>
          <a:p>
            <a:pPr algn="l"/>
            <a:r>
              <a:rPr lang="en-US" sz="4800" dirty="0" smtClean="0">
                <a:latin typeface="Algerian" panose="04020705040A02060702" pitchFamily="82" charset="0"/>
              </a:rPr>
              <a:t>            </a:t>
            </a:r>
            <a:r>
              <a:rPr lang="en-US" sz="2400" dirty="0" smtClean="0">
                <a:latin typeface="Adobe Gothic Std B" panose="020B0800000000000000" pitchFamily="34" charset="-128"/>
                <a:ea typeface="Adobe Gothic Std B" panose="020B0800000000000000" pitchFamily="34" charset="-128"/>
              </a:rPr>
              <a:t>no experience required </a:t>
            </a:r>
            <a:endParaRPr lang="en-US" sz="2400" dirty="0">
              <a:latin typeface="Adobe Gothic Std B" panose="020B0800000000000000" pitchFamily="34" charset="-128"/>
              <a:ea typeface="Adobe Gothic Std B" panose="020B0800000000000000" pitchFamily="34" charset="-128"/>
            </a:endParaRPr>
          </a:p>
        </p:txBody>
      </p:sp>
      <p:sp>
        <p:nvSpPr>
          <p:cNvPr id="7" name="AutoShape 2" descr="Image result for sewi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utoShape 4" descr="Image result for sewing machine"/>
          <p:cNvSpPr>
            <a:spLocks noChangeAspect="1" noChangeArrowheads="1"/>
          </p:cNvSpPr>
          <p:nvPr/>
        </p:nvSpPr>
        <p:spPr bwMode="auto">
          <a:xfrm>
            <a:off x="3657598" y="1964266"/>
            <a:ext cx="1619795" cy="161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utoShape 6" descr="Image result for sewing mach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stretch>
            <a:fillRect/>
          </a:stretch>
        </p:blipFill>
        <p:spPr>
          <a:xfrm>
            <a:off x="198429" y="2913728"/>
            <a:ext cx="3075938" cy="2367030"/>
          </a:xfrm>
          <a:prstGeom prst="rect">
            <a:avLst/>
          </a:prstGeom>
        </p:spPr>
      </p:pic>
      <p:pic>
        <p:nvPicPr>
          <p:cNvPr id="12" name="Picture 11"/>
          <p:cNvPicPr>
            <a:picLocks noChangeAspect="1"/>
          </p:cNvPicPr>
          <p:nvPr/>
        </p:nvPicPr>
        <p:blipFill>
          <a:blip r:embed="rId3"/>
          <a:stretch>
            <a:fillRect/>
          </a:stretch>
        </p:blipFill>
        <p:spPr>
          <a:xfrm>
            <a:off x="8138159" y="279509"/>
            <a:ext cx="2659981" cy="3986857"/>
          </a:xfrm>
          <a:prstGeom prst="rect">
            <a:avLst/>
          </a:prstGeom>
        </p:spPr>
      </p:pic>
      <p:pic>
        <p:nvPicPr>
          <p:cNvPr id="13" name="Picture 12"/>
          <p:cNvPicPr>
            <a:picLocks noChangeAspect="1"/>
          </p:cNvPicPr>
          <p:nvPr/>
        </p:nvPicPr>
        <p:blipFill>
          <a:blip r:embed="rId4"/>
          <a:stretch>
            <a:fillRect/>
          </a:stretch>
        </p:blipFill>
        <p:spPr>
          <a:xfrm>
            <a:off x="8286133" y="4544404"/>
            <a:ext cx="2910296" cy="1954359"/>
          </a:xfrm>
          <a:prstGeom prst="rect">
            <a:avLst/>
          </a:prstGeom>
        </p:spPr>
      </p:pic>
      <p:sp>
        <p:nvSpPr>
          <p:cNvPr id="4" name="TextBox 3"/>
          <p:cNvSpPr txBox="1"/>
          <p:nvPr/>
        </p:nvSpPr>
        <p:spPr>
          <a:xfrm>
            <a:off x="63500" y="5436109"/>
            <a:ext cx="6118726"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Sew-bead-knit-crochet-cross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stitch and more</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01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39028" y="4099610"/>
            <a:ext cx="2797396" cy="1709520"/>
          </a:xfrm>
          <a:prstGeom prst="rect">
            <a:avLst/>
          </a:prstGeom>
        </p:spPr>
      </p:pic>
      <p:pic>
        <p:nvPicPr>
          <p:cNvPr id="3" name="Picture 2"/>
          <p:cNvPicPr>
            <a:picLocks noChangeAspect="1"/>
          </p:cNvPicPr>
          <p:nvPr/>
        </p:nvPicPr>
        <p:blipFill>
          <a:blip r:embed="rId2"/>
          <a:stretch>
            <a:fillRect/>
          </a:stretch>
        </p:blipFill>
        <p:spPr>
          <a:xfrm rot="21327177">
            <a:off x="779299" y="2562457"/>
            <a:ext cx="2216580" cy="1862625"/>
          </a:xfrm>
          <a:prstGeom prst="rect">
            <a:avLst/>
          </a:prstGeom>
        </p:spPr>
      </p:pic>
      <p:pic>
        <p:nvPicPr>
          <p:cNvPr id="5" name="Picture 4"/>
          <p:cNvPicPr>
            <a:picLocks noChangeAspect="1"/>
          </p:cNvPicPr>
          <p:nvPr/>
        </p:nvPicPr>
        <p:blipFill>
          <a:blip r:embed="rId2"/>
          <a:stretch>
            <a:fillRect/>
          </a:stretch>
        </p:blipFill>
        <p:spPr>
          <a:xfrm>
            <a:off x="8775264" y="4289612"/>
            <a:ext cx="2398467" cy="1573306"/>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086" t="1112"/>
          <a:stretch/>
        </p:blipFill>
        <p:spPr>
          <a:xfrm rot="20941714">
            <a:off x="-412892" y="-1055870"/>
            <a:ext cx="13484890" cy="10310959"/>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3077" b="98462" l="1053" r="93158">
                        <a14:foregroundMark x1="47719" y1="14615" x2="64737" y2="22692"/>
                        <a14:foregroundMark x1="57193" y1="29615" x2="71579" y2="39231"/>
                        <a14:foregroundMark x1="74035" y1="48462" x2="80526" y2="56538"/>
                        <a14:foregroundMark x1="73509" y1="79231" x2="84737" y2="83077"/>
                        <a14:foregroundMark x1="44386" y1="79231" x2="8421" y2="49615"/>
                        <a14:foregroundMark x1="24386" y1="28846" x2="11579" y2="16538"/>
                        <a14:foregroundMark x1="20877" y1="40385" x2="6667" y2="33462"/>
                        <a14:foregroundMark x1="72982" y1="18077" x2="72982" y2="18077"/>
                        <a14:foregroundMark x1="72281" y1="17692" x2="78421" y2="30769"/>
                        <a14:foregroundMark x1="89825" y1="73462" x2="91579" y2="73462"/>
                        <a14:foregroundMark x1="18772" y1="11538" x2="23684" y2="18077"/>
                        <a14:foregroundMark x1="78772" y1="65000" x2="88421" y2="68846"/>
                        <a14:foregroundMark x1="73860" y1="93846" x2="73860" y2="94231"/>
                        <a14:foregroundMark x1="80702" y1="98846" x2="80702" y2="98846"/>
                        <a14:foregroundMark x1="6140" y1="58462" x2="12105" y2="61923"/>
                        <a14:foregroundMark x1="22105" y1="70000" x2="22105" y2="70000"/>
                        <a14:foregroundMark x1="24386" y1="72692" x2="24561" y2="72692"/>
                        <a14:foregroundMark x1="1053" y1="66923" x2="1053" y2="66923"/>
                        <a14:foregroundMark x1="4912" y1="60000" x2="4912" y2="60000"/>
                        <a14:foregroundMark x1="6316" y1="54615" x2="6316" y2="54615"/>
                        <a14:foregroundMark x1="20877" y1="78462" x2="20877" y2="78846"/>
                        <a14:foregroundMark x1="41579" y1="77692" x2="40877" y2="82308"/>
                        <a14:foregroundMark x1="46842" y1="12308" x2="64737" y2="20769"/>
                        <a14:foregroundMark x1="47193" y1="15769" x2="63860" y2="23846"/>
                        <a14:foregroundMark x1="64386" y1="24615" x2="67368" y2="19615"/>
                        <a14:foregroundMark x1="48246" y1="17308" x2="45439" y2="10385"/>
                        <a14:foregroundMark x1="46667" y1="18462" x2="45789" y2="11923"/>
                      </a14:backgroundRemoval>
                    </a14:imgEffect>
                  </a14:imgLayer>
                </a14:imgProps>
              </a:ext>
            </a:extLst>
          </a:blip>
          <a:stretch>
            <a:fillRect/>
          </a:stretch>
        </p:blipFill>
        <p:spPr>
          <a:xfrm rot="20121897">
            <a:off x="-795795" y="-228697"/>
            <a:ext cx="8902992" cy="4223310"/>
          </a:xfrm>
          <a:prstGeom prst="rect">
            <a:avLst/>
          </a:prstGeom>
          <a:ln>
            <a:noFill/>
          </a:ln>
          <a:effectLst>
            <a:softEdge rad="112500"/>
          </a:effectLst>
        </p:spPr>
      </p:pic>
      <p:sp>
        <p:nvSpPr>
          <p:cNvPr id="9" name="TextBox 8"/>
          <p:cNvSpPr txBox="1"/>
          <p:nvPr/>
        </p:nvSpPr>
        <p:spPr>
          <a:xfrm>
            <a:off x="5892816" y="68801"/>
            <a:ext cx="6615368"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smtClean="0">
                <a:ln>
                  <a:noFill/>
                </a:ln>
                <a:solidFill>
                  <a:srgbClr val="C80000"/>
                </a:solidFill>
                <a:effectLst/>
                <a:uLnTx/>
                <a:uFillTx/>
                <a:latin typeface="Arial Black" panose="020B0A04020102020204" pitchFamily="34" charset="0"/>
                <a:ea typeface="+mn-ea"/>
                <a:cs typeface="+mn-cs"/>
              </a:rPr>
              <a:t> </a:t>
            </a:r>
            <a:endParaRPr kumimoji="0" lang="en-US" sz="80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Fridays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Lunch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C80000"/>
                </a:solidFill>
                <a:effectLst/>
                <a:uLnTx/>
                <a:uFillTx/>
                <a:latin typeface="Arial Black" panose="020B0A04020102020204" pitchFamily="34" charset="0"/>
                <a:ea typeface="+mn-ea"/>
                <a:cs typeface="+mn-cs"/>
              </a:rPr>
              <a:t>   B101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0" name="TextBox 9"/>
          <p:cNvSpPr txBox="1"/>
          <p:nvPr/>
        </p:nvSpPr>
        <p:spPr>
          <a:xfrm>
            <a:off x="-5382" y="4289612"/>
            <a:ext cx="12410770"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Check the door of B101 for a full schedule.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       Everyone 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822E8"/>
                </a:solidFill>
                <a:effectLst/>
                <a:uLnTx/>
                <a:uFillTx/>
                <a:latin typeface="Comic Sans MS" panose="030F0702030302020204" pitchFamily="66" charset="0"/>
                <a:ea typeface="+mn-ea"/>
                <a:cs typeface="Calibri" panose="020F0502020204030204" pitchFamily="34" charset="0"/>
              </a:rPr>
              <a:t>                Bring your lunch.</a:t>
            </a:r>
            <a:endParaRPr kumimoji="0" lang="en-US" sz="4400" b="1" i="0" u="none" strike="noStrike" kern="1200" cap="none" spc="0" normalizeH="0" baseline="0" noProof="0" dirty="0">
              <a:ln>
                <a:noFill/>
              </a:ln>
              <a:solidFill>
                <a:srgbClr val="2822E8"/>
              </a:solidFill>
              <a:effectLst/>
              <a:uLnTx/>
              <a:uFillTx/>
              <a:latin typeface="Comic Sans MS" panose="030F0702030302020204" pitchFamily="66" charset="0"/>
              <a:ea typeface="+mn-ea"/>
              <a:cs typeface="Calibri" panose="020F0502020204030204" pitchFamily="34" charset="0"/>
            </a:endParaRPr>
          </a:p>
        </p:txBody>
      </p:sp>
    </p:spTree>
    <p:extLst>
      <p:ext uri="{BB962C8B-B14F-4D97-AF65-F5344CB8AC3E}">
        <p14:creationId xmlns:p14="http://schemas.microsoft.com/office/powerpoint/2010/main" val="1364553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9625" y="690465"/>
            <a:ext cx="5859624" cy="5078313"/>
          </a:xfrm>
          <a:prstGeom prst="rect">
            <a:avLst/>
          </a:prstGeom>
          <a:noFill/>
        </p:spPr>
        <p:txBody>
          <a:bodyPr wrap="square" rtlCol="0">
            <a:spAutoFit/>
          </a:bodyPr>
          <a:lstStyle/>
          <a:p>
            <a:r>
              <a:rPr lang="en-US" sz="3600" dirty="0"/>
              <a:t>Voting for ALL GRADS will take place on </a:t>
            </a:r>
            <a:r>
              <a:rPr lang="en-US" sz="3600"/>
              <a:t>March </a:t>
            </a:r>
            <a:r>
              <a:rPr lang="en-US" sz="3600" smtClean="0"/>
              <a:t>27 </a:t>
            </a:r>
            <a:r>
              <a:rPr lang="en-US" sz="3600" dirty="0"/>
              <a:t>in the library at NOON. Mr. Court will be there to answer any questions students may have regarding Grad day. If you can not attend, you can still cast your ballot in the main office on Thursday or Friday.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42679">
            <a:off x="307911" y="727789"/>
            <a:ext cx="5265130" cy="5261839"/>
          </a:xfrm>
          <a:prstGeom prst="rect">
            <a:avLst/>
          </a:prstGeom>
        </p:spPr>
      </p:pic>
    </p:spTree>
    <p:extLst>
      <p:ext uri="{BB962C8B-B14F-4D97-AF65-F5344CB8AC3E}">
        <p14:creationId xmlns:p14="http://schemas.microsoft.com/office/powerpoint/2010/main" val="74992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9A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874" r="14335" b="12471"/>
          <a:stretch/>
        </p:blipFill>
        <p:spPr>
          <a:xfrm flipH="1">
            <a:off x="-528918" y="1090520"/>
            <a:ext cx="12317506" cy="6069972"/>
          </a:xfrm>
          <a:prstGeom prst="rect">
            <a:avLst/>
          </a:prstGeom>
          <a:ln>
            <a:noFill/>
          </a:ln>
          <a:effectLst>
            <a:softEdge rad="112500"/>
          </a:effectLst>
        </p:spPr>
      </p:pic>
      <p:pic>
        <p:nvPicPr>
          <p:cNvPr id="4" name="Content Placeholder 3"/>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0" b="100000" l="4480" r="100000"/>
                    </a14:imgEffect>
                  </a14:imgLayer>
                </a14:imgProps>
              </a:ext>
            </a:extLst>
          </a:blip>
          <a:stretch>
            <a:fillRect/>
          </a:stretch>
        </p:blipFill>
        <p:spPr>
          <a:xfrm>
            <a:off x="6789651" y="1243922"/>
            <a:ext cx="5433724" cy="3886200"/>
          </a:xfrm>
          <a:prstGeom prst="rect">
            <a:avLst/>
          </a:prstGeom>
        </p:spPr>
      </p:pic>
      <p:pic>
        <p:nvPicPr>
          <p:cNvPr id="5" name="Picture 4"/>
          <p:cNvPicPr>
            <a:picLocks noChangeAspect="1"/>
          </p:cNvPicPr>
          <p:nvPr/>
        </p:nvPicPr>
        <p:blipFill>
          <a:blip r:embed="rId6"/>
          <a:stretch>
            <a:fillRect/>
          </a:stretch>
        </p:blipFill>
        <p:spPr>
          <a:xfrm>
            <a:off x="6789651" y="5103229"/>
            <a:ext cx="5433724" cy="1727878"/>
          </a:xfrm>
          <a:prstGeom prst="rect">
            <a:avLst/>
          </a:prstGeom>
        </p:spPr>
      </p:pic>
      <p:sp>
        <p:nvSpPr>
          <p:cNvPr id="6" name="TextBox 5"/>
          <p:cNvSpPr txBox="1"/>
          <p:nvPr/>
        </p:nvSpPr>
        <p:spPr>
          <a:xfrm>
            <a:off x="1295729" y="0"/>
            <a:ext cx="11222157"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Berlin Sans FB Demi" panose="020E0802020502020306" pitchFamily="34" charset="0"/>
                <a:ea typeface="+mn-ea"/>
                <a:cs typeface="+mn-cs"/>
              </a:rPr>
              <a:t>Drivers Education Sign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TextBox 6"/>
          <p:cNvSpPr txBox="1"/>
          <p:nvPr/>
        </p:nvSpPr>
        <p:spPr>
          <a:xfrm>
            <a:off x="837163" y="1396076"/>
            <a:ext cx="7764370" cy="61863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Next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after school </a:t>
            </a: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class starts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April 1, 2019 (no joke).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Please </a:t>
            </a:r>
            <a:r>
              <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306-961-3447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FF00"/>
                </a:solidFill>
                <a:effectLst/>
                <a:uLnTx/>
                <a:uFillTx/>
                <a:latin typeface="Arial Black" panose="020B0A04020102020204" pitchFamily="34" charset="0"/>
                <a:ea typeface="+mn-ea"/>
                <a:cs typeface="+mn-cs"/>
              </a:rPr>
              <a:t>To Register.</a:t>
            </a:r>
            <a:endParaRPr kumimoji="0" lang="en-US" sz="48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TextBox 2"/>
          <p:cNvSpPr txBox="1"/>
          <p:nvPr/>
        </p:nvSpPr>
        <p:spPr>
          <a:xfrm>
            <a:off x="11390489" y="6858000"/>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a:ea typeface="+mn-ea"/>
                <a:cs typeface="+mn-cs"/>
              </a:rPr>
              <a:t>Feb. 15</a:t>
            </a:r>
            <a:endParaRPr kumimoji="0" lang="en-US" sz="1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018048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99795" y="251926"/>
            <a:ext cx="10963470" cy="4247317"/>
          </a:xfrm>
          <a:prstGeom prst="rect">
            <a:avLst/>
          </a:prstGeom>
          <a:noFill/>
        </p:spPr>
        <p:txBody>
          <a:bodyPr wrap="square" rtlCol="0">
            <a:spAutoFit/>
          </a:bodyPr>
          <a:lstStyle/>
          <a:p>
            <a:pPr algn="ctr"/>
            <a:r>
              <a:rPr lang="en-US" sz="5400" dirty="0" smtClean="0">
                <a:solidFill>
                  <a:srgbClr val="FF0000"/>
                </a:solidFill>
                <a:effectLst>
                  <a:outerShdw blurRad="38100" dist="38100" dir="2700000" algn="tl">
                    <a:srgbClr val="000000">
                      <a:alpha val="43137"/>
                    </a:srgbClr>
                  </a:outerShdw>
                </a:effectLst>
              </a:rPr>
              <a:t>Attention Grad!!</a:t>
            </a:r>
          </a:p>
          <a:p>
            <a:pPr algn="ctr"/>
            <a:r>
              <a:rPr lang="en-US" sz="5400" dirty="0" smtClean="0">
                <a:solidFill>
                  <a:srgbClr val="FF0000"/>
                </a:solidFill>
                <a:effectLst>
                  <a:outerShdw blurRad="38100" dist="38100" dir="2700000" algn="tl">
                    <a:srgbClr val="000000">
                      <a:alpha val="43137"/>
                    </a:srgbClr>
                  </a:outerShdw>
                </a:effectLst>
              </a:rPr>
              <a:t>Get your grad application in</a:t>
            </a:r>
          </a:p>
          <a:p>
            <a:pPr algn="ctr"/>
            <a:r>
              <a:rPr lang="en-US" sz="5400" dirty="0" smtClean="0">
                <a:solidFill>
                  <a:srgbClr val="FF0000"/>
                </a:solidFill>
                <a:effectLst>
                  <a:outerShdw blurRad="38100" dist="38100" dir="2700000" algn="tl">
                    <a:srgbClr val="000000">
                      <a:alpha val="43137"/>
                    </a:srgbClr>
                  </a:outerShdw>
                </a:effectLst>
              </a:rPr>
              <a:t>as soon as possible.</a:t>
            </a:r>
          </a:p>
          <a:p>
            <a:pPr algn="ctr"/>
            <a:endParaRPr lang="en-US" sz="5400" dirty="0">
              <a:solidFill>
                <a:srgbClr val="FF0000"/>
              </a:solidFill>
              <a:effectLst>
                <a:outerShdw blurRad="38100" dist="38100" dir="2700000" algn="tl">
                  <a:srgbClr val="000000">
                    <a:alpha val="43137"/>
                  </a:srgbClr>
                </a:outerShdw>
              </a:effectLst>
            </a:endParaRPr>
          </a:p>
          <a:p>
            <a:pPr algn="ctr"/>
            <a:r>
              <a:rPr lang="en-US" sz="5400" dirty="0" smtClean="0">
                <a:solidFill>
                  <a:srgbClr val="FF0000"/>
                </a:solidFill>
                <a:effectLst>
                  <a:outerShdw blurRad="38100" dist="38100" dir="2700000" algn="tl">
                    <a:srgbClr val="000000">
                      <a:alpha val="43137"/>
                    </a:srgbClr>
                  </a:outerShdw>
                </a:effectLst>
              </a:rPr>
              <a:t>Grad Pictures are April 15 – 18, 2019.</a:t>
            </a:r>
            <a:endParaRPr lang="en-US"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706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4173"/>
          <a:stretch/>
        </p:blipFill>
        <p:spPr>
          <a:xfrm>
            <a:off x="0" y="2338251"/>
            <a:ext cx="12192000" cy="4519749"/>
          </a:xfrm>
          <a:prstGeom prst="rect">
            <a:avLst/>
          </a:prstGeom>
        </p:spPr>
      </p:pic>
      <p:sp>
        <p:nvSpPr>
          <p:cNvPr id="2" name="Title 1"/>
          <p:cNvSpPr>
            <a:spLocks noGrp="1"/>
          </p:cNvSpPr>
          <p:nvPr>
            <p:ph type="ctrTitle"/>
          </p:nvPr>
        </p:nvSpPr>
        <p:spPr>
          <a:xfrm>
            <a:off x="679269" y="0"/>
            <a:ext cx="10646228" cy="2116183"/>
          </a:xfrm>
        </p:spPr>
        <p:txBody>
          <a:bodyPr>
            <a:normAutofit fontScale="90000"/>
          </a:bodyPr>
          <a:lstStyle/>
          <a:p>
            <a:r>
              <a:rPr lang="en-US" b="1" dirty="0" smtClean="0"/>
              <a:t>Outdoor Ed Downhill Skiing Meeting March 27 @ Noon Construction Shop</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2362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079" y="2979332"/>
            <a:ext cx="5730551" cy="1325563"/>
          </a:xfrm>
        </p:spPr>
        <p:txBody>
          <a:bodyPr>
            <a:normAutofit fontScale="90000"/>
          </a:bodyPr>
          <a:lstStyle/>
          <a:p>
            <a:r>
              <a:rPr lang="en-US" sz="3600" dirty="0"/>
              <a:t>Congratulations to all delegates in this years Model UN hosted by Carlton on March 21. </a:t>
            </a:r>
            <a:r>
              <a:rPr lang="en-US" sz="3600" dirty="0" smtClean="0"/>
              <a:t/>
            </a:r>
            <a:br>
              <a:rPr lang="en-US" sz="3600" dirty="0" smtClean="0"/>
            </a:br>
            <a:r>
              <a:rPr lang="en-US" sz="3600" dirty="0"/>
              <a:t/>
            </a:r>
            <a:br>
              <a:rPr lang="en-US" sz="3600" dirty="0"/>
            </a:br>
            <a:r>
              <a:rPr lang="en-US" sz="3600" dirty="0"/>
              <a:t>Special congratulations to </a:t>
            </a:r>
            <a:r>
              <a:rPr lang="en-US" sz="3600" dirty="0" err="1"/>
              <a:t>Jarica</a:t>
            </a:r>
            <a:r>
              <a:rPr lang="en-US" sz="3600" dirty="0"/>
              <a:t> Gooding and </a:t>
            </a:r>
            <a:r>
              <a:rPr lang="en-US" sz="3600" dirty="0" err="1"/>
              <a:t>Sanjana</a:t>
            </a:r>
            <a:r>
              <a:rPr lang="en-US" sz="3600" dirty="0"/>
              <a:t> </a:t>
            </a:r>
            <a:r>
              <a:rPr lang="en-US" sz="3600" dirty="0" err="1"/>
              <a:t>Brijlall</a:t>
            </a:r>
            <a:r>
              <a:rPr lang="en-US" sz="3600" dirty="0"/>
              <a:t> who were voted top delegates this year. They will represent Prince Albert at Model United Nations Assembly in Winnipeg on May 9-11 as the Chinese delegation. Good luck ladies. </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54" y="1466445"/>
            <a:ext cx="4351338" cy="4351338"/>
          </a:xfrm>
        </p:spPr>
      </p:pic>
    </p:spTree>
    <p:extLst>
      <p:ext uri="{BB962C8B-B14F-4D97-AF65-F5344CB8AC3E}">
        <p14:creationId xmlns:p14="http://schemas.microsoft.com/office/powerpoint/2010/main" val="62218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7404" y="121295"/>
            <a:ext cx="11809312" cy="1612955"/>
          </a:xfrm>
          <a:prstGeom prst="rect">
            <a:avLst/>
          </a:prstGeom>
        </p:spPr>
      </p:pic>
      <p:pic>
        <p:nvPicPr>
          <p:cNvPr id="15" name="Picture 14"/>
          <p:cNvPicPr>
            <a:picLocks noChangeAspect="1"/>
          </p:cNvPicPr>
          <p:nvPr/>
        </p:nvPicPr>
        <p:blipFill>
          <a:blip r:embed="rId4"/>
          <a:stretch>
            <a:fillRect/>
          </a:stretch>
        </p:blipFill>
        <p:spPr>
          <a:xfrm>
            <a:off x="1560628" y="-124538"/>
            <a:ext cx="9022862" cy="1838121"/>
          </a:xfrm>
          <a:prstGeom prst="rect">
            <a:avLst/>
          </a:prstGeom>
        </p:spPr>
      </p:pic>
      <p:sp>
        <p:nvSpPr>
          <p:cNvPr id="9" name="TextBox 8"/>
          <p:cNvSpPr txBox="1"/>
          <p:nvPr/>
        </p:nvSpPr>
        <p:spPr>
          <a:xfrm>
            <a:off x="3032449" y="522514"/>
            <a:ext cx="57039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t/>
            </a:r>
            <a:b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rPr>
            </a:br>
            <a:r>
              <a:rPr lang="en-US" sz="3600" b="1" noProof="0" dirty="0" smtClean="0">
                <a:solidFill>
                  <a:prstClr val="black"/>
                </a:solidFill>
                <a:effectLst>
                  <a:outerShdw blurRad="38100" dist="38100" dir="2700000" algn="tl">
                    <a:srgbClr val="000000">
                      <a:alpha val="43137"/>
                    </a:srgbClr>
                  </a:outerShdw>
                </a:effectLst>
                <a:latin typeface="Times New Roman"/>
              </a:rPr>
              <a:t>Monday</a:t>
            </a:r>
            <a:r>
              <a:rPr lang="en-US" sz="3600" b="1" dirty="0" smtClean="0">
                <a:solidFill>
                  <a:prstClr val="black"/>
                </a:solidFill>
                <a:effectLst>
                  <a:outerShdw blurRad="38100" dist="38100" dir="2700000" algn="tl">
                    <a:srgbClr val="000000">
                      <a:alpha val="43137"/>
                    </a:srgbClr>
                  </a:outerShdw>
                </a:effectLst>
                <a:latin typeface="Times New Roman"/>
              </a:rPr>
              <a:t>, March 25</a:t>
            </a:r>
            <a:r>
              <a:rPr kumimoji="0" lang="en-US"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a:ea typeface="+mn-ea"/>
                <a:cs typeface="+mn-cs"/>
              </a:rPr>
              <a:t>, 2019</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mn-ea"/>
              <a:cs typeface="+mn-cs"/>
            </a:endParaRPr>
          </a:p>
        </p:txBody>
      </p:sp>
      <p:graphicFrame>
        <p:nvGraphicFramePr>
          <p:cNvPr id="16" name="Table 15"/>
          <p:cNvGraphicFramePr>
            <a:graphicFrameLocks noGrp="1"/>
          </p:cNvGraphicFramePr>
          <p:nvPr>
            <p:extLst>
              <p:ext uri="{D42A27DB-BD31-4B8C-83A1-F6EECF244321}">
                <p14:modId xmlns:p14="http://schemas.microsoft.com/office/powerpoint/2010/main" val="13898484"/>
              </p:ext>
            </p:extLst>
          </p:nvPr>
        </p:nvGraphicFramePr>
        <p:xfrm>
          <a:off x="167403" y="1823846"/>
          <a:ext cx="11809313" cy="4847542"/>
        </p:xfrm>
        <a:graphic>
          <a:graphicData uri="http://schemas.openxmlformats.org/drawingml/2006/table">
            <a:tbl>
              <a:tblPr firstRow="1" bandRow="1">
                <a:tableStyleId>{69CF1AB2-1976-4502-BF36-3FF5EA218861}</a:tableStyleId>
              </a:tblPr>
              <a:tblGrid>
                <a:gridCol w="2851845">
                  <a:extLst>
                    <a:ext uri="{9D8B030D-6E8A-4147-A177-3AD203B41FA5}">
                      <a16:colId xmlns:a16="http://schemas.microsoft.com/office/drawing/2014/main" val="20000"/>
                    </a:ext>
                  </a:extLst>
                </a:gridCol>
                <a:gridCol w="7549875">
                  <a:extLst>
                    <a:ext uri="{9D8B030D-6E8A-4147-A177-3AD203B41FA5}">
                      <a16:colId xmlns:a16="http://schemas.microsoft.com/office/drawing/2014/main" val="20001"/>
                    </a:ext>
                  </a:extLst>
                </a:gridCol>
                <a:gridCol w="1407593">
                  <a:extLst>
                    <a:ext uri="{9D8B030D-6E8A-4147-A177-3AD203B41FA5}">
                      <a16:colId xmlns:a16="http://schemas.microsoft.com/office/drawing/2014/main" val="20002"/>
                    </a:ext>
                  </a:extLst>
                </a:gridCol>
              </a:tblGrid>
              <a:tr h="1070830">
                <a:tc>
                  <a:txBody>
                    <a:bodyPr/>
                    <a:lstStyle/>
                    <a:p>
                      <a:pPr algn="r"/>
                      <a:r>
                        <a:rPr lang="en-US" sz="3600" b="1" dirty="0" smtClean="0"/>
                        <a:t>Breakfast</a:t>
                      </a:r>
                      <a:endParaRPr lang="en-CA" sz="36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3200" b="1" dirty="0" smtClean="0">
                          <a:effectLst/>
                          <a:latin typeface="+mn-lt"/>
                          <a:ea typeface="Calibri"/>
                          <a:cs typeface="Times New Roman"/>
                        </a:rPr>
                        <a:t>Kaiser with Hash browns </a:t>
                      </a:r>
                    </a:p>
                  </a:txBody>
                  <a:tcPr marL="114300" marR="114300" marT="0" marB="0" anchor="ctr">
                    <a:solidFill>
                      <a:schemeClr val="accent3">
                        <a:lumMod val="40000"/>
                        <a:lumOff val="60000"/>
                      </a:schemeClr>
                    </a:solidFill>
                  </a:tcPr>
                </a:tc>
                <a:tc>
                  <a:txBody>
                    <a:bodyPr/>
                    <a:lstStyle/>
                    <a:p>
                      <a:pPr algn="ctr"/>
                      <a:r>
                        <a:rPr lang="en-US" sz="2800" b="1" dirty="0" smtClean="0"/>
                        <a:t>$4.50</a:t>
                      </a:r>
                    </a:p>
                  </a:txBody>
                  <a:tcPr anchor="ctr">
                    <a:solidFill>
                      <a:schemeClr val="accent3">
                        <a:lumMod val="40000"/>
                        <a:lumOff val="60000"/>
                      </a:schemeClr>
                    </a:solidFill>
                  </a:tcPr>
                </a:tc>
                <a:extLst>
                  <a:ext uri="{0D108BD9-81ED-4DB2-BD59-A6C34878D82A}">
                    <a16:rowId xmlns:a16="http://schemas.microsoft.com/office/drawing/2014/main" val="10001"/>
                  </a:ext>
                </a:extLst>
              </a:tr>
              <a:tr h="1435455">
                <a:tc>
                  <a:txBody>
                    <a:bodyPr/>
                    <a:lstStyle/>
                    <a:p>
                      <a:pPr algn="r"/>
                      <a:r>
                        <a:rPr lang="en-US" sz="3600" b="1" dirty="0" smtClean="0"/>
                        <a:t>Lunch</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t>Meatloaf with Mashed Potato</a:t>
                      </a:r>
                    </a:p>
                    <a:p>
                      <a:pPr algn="ctr"/>
                      <a:r>
                        <a:rPr lang="en-US" sz="3200" b="1" dirty="0" smtClean="0"/>
                        <a:t>and Vegetables </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1" dirty="0" smtClean="0">
                          <a:latin typeface="+mn-lt"/>
                        </a:rPr>
                        <a:t>$6.50</a:t>
                      </a:r>
                    </a:p>
                  </a:txBody>
                  <a:tcPr anchor="ctr">
                    <a:solidFill>
                      <a:schemeClr val="bg1"/>
                    </a:solidFill>
                  </a:tcPr>
                </a:tc>
                <a:extLst>
                  <a:ext uri="{0D108BD9-81ED-4DB2-BD59-A6C34878D82A}">
                    <a16:rowId xmlns:a16="http://schemas.microsoft.com/office/drawing/2014/main" val="10002"/>
                  </a:ext>
                </a:extLst>
              </a:tr>
              <a:tr h="1474319">
                <a:tc>
                  <a:txBody>
                    <a:bodyPr/>
                    <a:lstStyle/>
                    <a:p>
                      <a:pPr algn="r"/>
                      <a:r>
                        <a:rPr lang="en-US" sz="3300" b="1" dirty="0" smtClean="0"/>
                        <a:t>Soup &amp; Salad</a:t>
                      </a:r>
                      <a:endParaRPr lang="en-CA" sz="3300" b="1" dirty="0">
                        <a:latin typeface="Franklin Gothic Demi Cond" panose="020B0706030402020204" pitchFamily="34" charset="0"/>
                      </a:endParaRPr>
                    </a:p>
                  </a:txBody>
                  <a:tcPr anchor="ctr">
                    <a:solidFill>
                      <a:schemeClr val="accent3">
                        <a:lumMod val="40000"/>
                        <a:lumOff val="60000"/>
                      </a:schemeClr>
                    </a:solidFill>
                  </a:tcPr>
                </a:tc>
                <a:tc>
                  <a:txBody>
                    <a:bodyPr/>
                    <a:lstStyle/>
                    <a:p>
                      <a:pPr algn="ctr"/>
                      <a:r>
                        <a:rPr lang="en-US" sz="3200" b="1" baseline="0" dirty="0" smtClean="0"/>
                        <a:t>Tomato Macaroni  </a:t>
                      </a:r>
                    </a:p>
                    <a:p>
                      <a:pPr algn="ctr"/>
                      <a:r>
                        <a:rPr lang="en-US" sz="3200" b="1" baseline="0" dirty="0" smtClean="0"/>
                        <a:t>Tossed Salad with Chicken </a:t>
                      </a:r>
                    </a:p>
                  </a:txBody>
                  <a:tcPr anchor="ctr">
                    <a:solidFill>
                      <a:schemeClr val="accent3">
                        <a:lumMod val="40000"/>
                        <a:lumOff val="60000"/>
                      </a:schemeClr>
                    </a:solidFill>
                  </a:tcPr>
                </a:tc>
                <a:tc>
                  <a:txBody>
                    <a:bodyPr/>
                    <a:lstStyle/>
                    <a:p>
                      <a:pPr algn="ctr"/>
                      <a:r>
                        <a:rPr lang="en-US" sz="2800" b="1" dirty="0" smtClean="0"/>
                        <a:t>$5.75</a:t>
                      </a:r>
                      <a:endParaRPr lang="en-CA" sz="2800" b="1" dirty="0" smtClean="0">
                        <a:latin typeface="Franklin Gothic Demi Cond" panose="020B07060304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0003"/>
                  </a:ext>
                </a:extLst>
              </a:tr>
              <a:tr h="866938">
                <a:tc>
                  <a:txBody>
                    <a:bodyPr/>
                    <a:lstStyle/>
                    <a:p>
                      <a:pPr marL="0" indent="0" algn="r">
                        <a:buFont typeface="Arial" panose="020B0604020202020204" pitchFamily="34" charset="0"/>
                        <a:buNone/>
                      </a:pPr>
                      <a:r>
                        <a:rPr lang="en-US" sz="3600" b="1" dirty="0" smtClean="0"/>
                        <a:t>Dessert</a:t>
                      </a:r>
                      <a:endParaRPr lang="en-CA" sz="3600" b="1" dirty="0">
                        <a:latin typeface="Franklin Gothic Demi Cond" panose="020B0706030402020204" pitchFamily="34" charset="0"/>
                      </a:endParaRPr>
                    </a:p>
                  </a:txBody>
                  <a:tcPr anchor="ctr">
                    <a:solidFill>
                      <a:schemeClr val="bg1"/>
                    </a:solidFill>
                  </a:tcPr>
                </a:tc>
                <a:tc>
                  <a:txBody>
                    <a:bodyPr/>
                    <a:lstStyle/>
                    <a:p>
                      <a:pPr algn="ctr"/>
                      <a:r>
                        <a:rPr lang="en-US" sz="3200" b="1" dirty="0" smtClean="0">
                          <a:latin typeface="+mn-lt"/>
                        </a:rPr>
                        <a:t>Surprise</a:t>
                      </a:r>
                    </a:p>
                  </a:txBody>
                  <a:tcPr anchor="ctr">
                    <a:solidFill>
                      <a:schemeClr val="bg1"/>
                    </a:solidFill>
                  </a:tcPr>
                </a:tc>
                <a:tc>
                  <a:txBody>
                    <a:bodyPr/>
                    <a:lstStyle/>
                    <a:p>
                      <a:pPr algn="ctr"/>
                      <a:r>
                        <a:rPr lang="en-US" sz="2800" b="1" dirty="0" smtClean="0"/>
                        <a:t>$2.00</a:t>
                      </a:r>
                      <a:endParaRPr lang="en-CA" sz="2800" b="1" dirty="0">
                        <a:latin typeface="Franklin Gothic Demi Cond" panose="020B0706030402020204" pitchFamily="34" charset="0"/>
                      </a:endParaRPr>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142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666"/>
            <a:ext cx="12586447" cy="7091576"/>
          </a:xfrm>
          <a:prstGeom prst="rect">
            <a:avLst/>
          </a:prstGeom>
        </p:spPr>
      </p:pic>
      <p:sp>
        <p:nvSpPr>
          <p:cNvPr id="5" name="TextBox 4"/>
          <p:cNvSpPr txBox="1"/>
          <p:nvPr/>
        </p:nvSpPr>
        <p:spPr>
          <a:xfrm>
            <a:off x="11228294" y="7085910"/>
            <a:ext cx="787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a:ea typeface="+mn-ea"/>
                <a:cs typeface="+mn-cs"/>
              </a:rPr>
              <a:t>Dec. 1</a:t>
            </a: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20085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10800000">
            <a:off x="-207106" y="-121188"/>
            <a:ext cx="12399106" cy="7105879"/>
          </a:xfrm>
          <a:prstGeom prst="rect">
            <a:avLst/>
          </a:prstGeom>
        </p:spPr>
      </p:pic>
      <p:sp>
        <p:nvSpPr>
          <p:cNvPr id="2" name="Title 1"/>
          <p:cNvSpPr>
            <a:spLocks noGrp="1"/>
          </p:cNvSpPr>
          <p:nvPr>
            <p:ph type="title"/>
          </p:nvPr>
        </p:nvSpPr>
        <p:spPr>
          <a:xfrm>
            <a:off x="175856" y="281006"/>
            <a:ext cx="11633181" cy="763600"/>
          </a:xfrm>
        </p:spPr>
        <p:txBody>
          <a:bodyPr/>
          <a:lstStyle/>
          <a:p>
            <a:r>
              <a:rPr lang="en-US" sz="4800" dirty="0" smtClean="0">
                <a:solidFill>
                  <a:srgbClr val="E91002"/>
                </a:solidFill>
                <a:latin typeface="Impact" panose="020B0806030902050204" pitchFamily="34" charset="0"/>
              </a:rPr>
              <a:t>GRADE 12 STUDENTS WITH 19 CREDITS OR MORE</a:t>
            </a:r>
            <a:endParaRPr lang="en-US" sz="4800" dirty="0">
              <a:solidFill>
                <a:srgbClr val="E91002"/>
              </a:solidFill>
              <a:latin typeface="Impact" panose="020B0806030902050204" pitchFamily="34" charset="0"/>
            </a:endParaRPr>
          </a:p>
        </p:txBody>
      </p:sp>
      <p:pic>
        <p:nvPicPr>
          <p:cNvPr id="4" name="Picture 3"/>
          <p:cNvPicPr>
            <a:picLocks noChangeAspect="1"/>
          </p:cNvPicPr>
          <p:nvPr/>
        </p:nvPicPr>
        <p:blipFill>
          <a:blip r:embed="rId3"/>
          <a:stretch>
            <a:fillRect/>
          </a:stretch>
        </p:blipFill>
        <p:spPr>
          <a:xfrm>
            <a:off x="6740865" y="4575896"/>
            <a:ext cx="5244029" cy="1495425"/>
          </a:xfrm>
          <a:prstGeom prst="rect">
            <a:avLst/>
          </a:prstGeom>
        </p:spPr>
      </p:pic>
      <p:pic>
        <p:nvPicPr>
          <p:cNvPr id="5" name="Picture 4"/>
          <p:cNvPicPr>
            <a:picLocks noChangeAspect="1"/>
          </p:cNvPicPr>
          <p:nvPr/>
        </p:nvPicPr>
        <p:blipFill>
          <a:blip r:embed="rId4"/>
          <a:stretch>
            <a:fillRect/>
          </a:stretch>
        </p:blipFill>
        <p:spPr>
          <a:xfrm>
            <a:off x="6870472" y="1536633"/>
            <a:ext cx="4984816" cy="3149608"/>
          </a:xfrm>
          <a:prstGeom prst="rect">
            <a:avLst/>
          </a:prstGeom>
        </p:spPr>
      </p:pic>
      <p:sp>
        <p:nvSpPr>
          <p:cNvPr id="3" name="Text Placeholder 2"/>
          <p:cNvSpPr>
            <a:spLocks noGrp="1"/>
          </p:cNvSpPr>
          <p:nvPr>
            <p:ph type="body" idx="1"/>
          </p:nvPr>
        </p:nvSpPr>
        <p:spPr>
          <a:xfrm>
            <a:off x="231354" y="1536633"/>
            <a:ext cx="5905041" cy="743235"/>
          </a:xfrm>
        </p:spPr>
        <p:txBody>
          <a:bodyPr/>
          <a:lstStyle/>
          <a:p>
            <a:pPr marL="152396" indent="0">
              <a:buNone/>
            </a:pPr>
            <a:r>
              <a:rPr lang="en-US" sz="4400" dirty="0" smtClean="0">
                <a:solidFill>
                  <a:srgbClr val="E91002"/>
                </a:solidFill>
                <a:latin typeface="Eras Bold ITC" panose="020B0907030504020204" pitchFamily="34" charset="0"/>
              </a:rPr>
              <a:t>YOU MUST APPLY FOR GRAD  ASAP!!!</a:t>
            </a:r>
          </a:p>
          <a:p>
            <a:pPr marL="152396" indent="0">
              <a:buNone/>
            </a:pPr>
            <a:endParaRPr lang="en-US" dirty="0"/>
          </a:p>
          <a:p>
            <a:pPr marL="152396" indent="0">
              <a:buNone/>
            </a:pPr>
            <a:endParaRPr lang="en-US" dirty="0" smtClean="0"/>
          </a:p>
          <a:p>
            <a:pPr marL="152396" indent="0">
              <a:buNone/>
            </a:pPr>
            <a:endParaRPr lang="en-US" sz="2800" dirty="0" smtClean="0">
              <a:solidFill>
                <a:srgbClr val="E91002"/>
              </a:solidFill>
            </a:endParaRPr>
          </a:p>
        </p:txBody>
      </p:sp>
      <p:sp>
        <p:nvSpPr>
          <p:cNvPr id="7" name="TextBox 6"/>
          <p:cNvSpPr txBox="1"/>
          <p:nvPr/>
        </p:nvSpPr>
        <p:spPr>
          <a:xfrm>
            <a:off x="384510" y="3529455"/>
            <a:ext cx="6078908" cy="2092881"/>
          </a:xfrm>
          <a:prstGeom prst="rect">
            <a:avLst/>
          </a:prstGeom>
          <a:noFill/>
        </p:spPr>
        <p:txBody>
          <a:bodyPr wrap="none" rtlCol="0">
            <a:spAutoFit/>
          </a:bodyPr>
          <a:lstStyle/>
          <a:p>
            <a:pPr marL="457200" indent="-457200">
              <a:buFont typeface="Wingdings" panose="05000000000000000000" pitchFamily="2" charset="2"/>
              <a:buChar char="ü"/>
            </a:pPr>
            <a:r>
              <a:rPr lang="en-US" sz="2800" b="1" dirty="0" smtClean="0">
                <a:solidFill>
                  <a:srgbClr val="E91002"/>
                </a:solidFill>
              </a:rPr>
              <a:t>Go to Carlton Homepage</a:t>
            </a:r>
          </a:p>
          <a:p>
            <a:pPr marL="457200" indent="-457200">
              <a:buFont typeface="Wingdings" panose="05000000000000000000" pitchFamily="2" charset="2"/>
              <a:buChar char="ü"/>
            </a:pPr>
            <a:r>
              <a:rPr lang="en-US" sz="2800" b="1" dirty="0" smtClean="0">
                <a:solidFill>
                  <a:srgbClr val="E91002"/>
                </a:solidFill>
              </a:rPr>
              <a:t>Print application off the website</a:t>
            </a:r>
          </a:p>
          <a:p>
            <a:pPr marL="457200" indent="-457200">
              <a:buFont typeface="Wingdings" panose="05000000000000000000" pitchFamily="2" charset="2"/>
              <a:buChar char="ü"/>
            </a:pPr>
            <a:r>
              <a:rPr lang="en-US" sz="2800" b="1" dirty="0" smtClean="0">
                <a:solidFill>
                  <a:srgbClr val="E91002"/>
                </a:solidFill>
              </a:rPr>
              <a:t>Complete it</a:t>
            </a:r>
          </a:p>
          <a:p>
            <a:pPr marL="457200" indent="-457200">
              <a:buFont typeface="Wingdings" panose="05000000000000000000" pitchFamily="2" charset="2"/>
              <a:buChar char="ü"/>
            </a:pPr>
            <a:r>
              <a:rPr lang="en-US" sz="2800" b="1" dirty="0" smtClean="0">
                <a:solidFill>
                  <a:srgbClr val="E91002"/>
                </a:solidFill>
              </a:rPr>
              <a:t>Meet with a school counsellor</a:t>
            </a:r>
          </a:p>
          <a:p>
            <a:endParaRPr lang="en-US" dirty="0"/>
          </a:p>
        </p:txBody>
      </p:sp>
      <p:sp>
        <p:nvSpPr>
          <p:cNvPr id="8" name="Rectangle 7"/>
          <p:cNvSpPr/>
          <p:nvPr/>
        </p:nvSpPr>
        <p:spPr>
          <a:xfrm>
            <a:off x="6790441" y="1446800"/>
            <a:ext cx="5064847" cy="4514175"/>
          </a:xfrm>
          <a:prstGeom prst="rect">
            <a:avLst/>
          </a:prstGeom>
          <a:noFill/>
          <a:ln w="3810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343609" y="6753860"/>
            <a:ext cx="511679" cy="230832"/>
          </a:xfrm>
          <a:prstGeom prst="rect">
            <a:avLst/>
          </a:prstGeom>
          <a:noFill/>
        </p:spPr>
        <p:txBody>
          <a:bodyPr wrap="none" rtlCol="0">
            <a:spAutoFit/>
          </a:bodyPr>
          <a:lstStyle/>
          <a:p>
            <a:r>
              <a:rPr lang="en-US" sz="900" dirty="0" smtClean="0"/>
              <a:t>Mar. 8</a:t>
            </a:r>
            <a:endParaRPr lang="en-US" sz="900" dirty="0"/>
          </a:p>
        </p:txBody>
      </p:sp>
    </p:spTree>
    <p:extLst>
      <p:ext uri="{BB962C8B-B14F-4D97-AF65-F5344CB8AC3E}">
        <p14:creationId xmlns:p14="http://schemas.microsoft.com/office/powerpoint/2010/main" val="2438360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631504" y="1146304"/>
            <a:ext cx="6229208" cy="485775"/>
          </a:xfrm>
        </p:spPr>
        <p:txBody>
          <a:bodyPr/>
          <a:lstStyle/>
          <a:p>
            <a:pPr algn="l"/>
            <a:r>
              <a:rPr lang="es-UY" altLang="en-US" sz="8000" b="1" dirty="0">
                <a:solidFill>
                  <a:srgbClr val="660033"/>
                </a:solidFill>
                <a:latin typeface="Edwardian Script ITC" panose="030303020407070D0804" pitchFamily="66" charset="0"/>
              </a:rPr>
              <a:t>Girls of Greatness</a:t>
            </a:r>
            <a:endParaRPr lang="es-ES" altLang="en-US" sz="8000" b="1" dirty="0">
              <a:solidFill>
                <a:srgbClr val="660033"/>
              </a:solidFill>
              <a:latin typeface="Edwardian Script ITC" panose="030303020407070D0804" pitchFamily="66" charset="0"/>
            </a:endParaRPr>
          </a:p>
        </p:txBody>
      </p:sp>
      <p:sp>
        <p:nvSpPr>
          <p:cNvPr id="2213" name="Rectangle 165"/>
          <p:cNvSpPr>
            <a:spLocks noChangeArrowheads="1"/>
          </p:cNvSpPr>
          <p:nvPr/>
        </p:nvSpPr>
        <p:spPr bwMode="auto">
          <a:xfrm>
            <a:off x="2801542" y="1863330"/>
            <a:ext cx="367307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s-ES" altLang="en-US" sz="2100" b="1" i="0" u="none" strike="noStrike" kern="1200" cap="none" spc="0" normalizeH="0" baseline="0" noProof="0" dirty="0">
              <a:ln>
                <a:noFill/>
              </a:ln>
              <a:solidFill>
                <a:srgbClr val="660033"/>
              </a:solidFill>
              <a:effectLst/>
              <a:uLnTx/>
              <a:uFillTx/>
              <a:latin typeface="Arial" charset="0"/>
              <a:ea typeface="+mn-ea"/>
              <a:cs typeface="Arial" charset="0"/>
            </a:endParaRPr>
          </a:p>
        </p:txBody>
      </p:sp>
      <p:sp>
        <p:nvSpPr>
          <p:cNvPr id="3" name="TextBox 2"/>
          <p:cNvSpPr txBox="1"/>
          <p:nvPr/>
        </p:nvSpPr>
        <p:spPr>
          <a:xfrm>
            <a:off x="451042" y="2301711"/>
            <a:ext cx="7426238" cy="34778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Next meeting: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April</a:t>
            </a:r>
            <a:r>
              <a:rPr kumimoji="0" lang="en-US" sz="4400" b="1" i="0" u="none" strike="noStrike" kern="1200" cap="none" spc="0" normalizeH="0" noProof="0" dirty="0" smtClean="0">
                <a:ln>
                  <a:noFill/>
                </a:ln>
                <a:solidFill>
                  <a:srgbClr val="990033"/>
                </a:solidFill>
                <a:effectLst/>
                <a:uLnTx/>
                <a:uFillTx/>
                <a:latin typeface="Arial"/>
                <a:ea typeface="+mn-ea"/>
                <a:cs typeface="Arial"/>
              </a:rPr>
              <a:t> 9, 2019</a:t>
            </a:r>
            <a:endParaRPr kumimoji="0" lang="en-US" sz="4400" b="1" i="0" u="none" strike="noStrike" kern="1200" cap="none" spc="0" normalizeH="0" baseline="0" noProof="0" dirty="0">
              <a:ln>
                <a:noFill/>
              </a:ln>
              <a:solidFill>
                <a:srgbClr val="990033"/>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Period </a:t>
            </a: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990033"/>
                </a:solidFill>
                <a:effectLst/>
                <a:uLnTx/>
                <a:uFillTx/>
                <a:latin typeface="Arial"/>
                <a:ea typeface="+mn-ea"/>
                <a:cs typeface="Arial"/>
              </a:rPr>
              <a:t>Student </a:t>
            </a:r>
            <a:r>
              <a:rPr kumimoji="0" lang="en-US" sz="4400" b="1" i="0" u="none" strike="noStrike" kern="1200" cap="none" spc="0" normalizeH="0" baseline="0" noProof="0" dirty="0">
                <a:ln>
                  <a:noFill/>
                </a:ln>
                <a:solidFill>
                  <a:srgbClr val="990033"/>
                </a:solidFill>
                <a:effectLst/>
                <a:uLnTx/>
                <a:uFillTx/>
                <a:latin typeface="Arial"/>
                <a:ea typeface="+mn-ea"/>
                <a:cs typeface="Arial"/>
              </a:rPr>
              <a:t>Lounge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33"/>
                </a:solidFill>
                <a:effectLst/>
                <a:uLnTx/>
                <a:uFillTx/>
                <a:latin typeface="Arial"/>
                <a:ea typeface="+mn-ea"/>
                <a:cs typeface="Arial"/>
              </a:rPr>
              <a:t>Open to Grades 9-12  </a:t>
            </a:r>
          </a:p>
        </p:txBody>
      </p:sp>
      <p:pic>
        <p:nvPicPr>
          <p:cNvPr id="8" name="Picture 7"/>
          <p:cNvPicPr>
            <a:picLocks noChangeAspect="1"/>
          </p:cNvPicPr>
          <p:nvPr/>
        </p:nvPicPr>
        <p:blipFill>
          <a:blip r:embed="rId3"/>
          <a:stretch>
            <a:fillRect/>
          </a:stretch>
        </p:blipFill>
        <p:spPr>
          <a:xfrm>
            <a:off x="119336" y="476672"/>
            <a:ext cx="7134207" cy="1604418"/>
          </a:xfrm>
          <a:prstGeom prst="rect">
            <a:avLst/>
          </a:prstGeom>
        </p:spPr>
      </p:pic>
    </p:spTree>
    <p:extLst>
      <p:ext uri="{BB962C8B-B14F-4D97-AF65-F5344CB8AC3E}">
        <p14:creationId xmlns:p14="http://schemas.microsoft.com/office/powerpoint/2010/main" val="168296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0081" y="1102865"/>
            <a:ext cx="9233932" cy="4325479"/>
          </a:xfrm>
        </p:spPr>
        <p:txBody>
          <a:bodyPr>
            <a:noAutofit/>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
            </a:r>
            <a:br>
              <a:rPr lang="en-US" sz="4000" b="1" dirty="0" smtClean="0"/>
            </a:br>
            <a:r>
              <a:rPr lang="en-US" sz="4000" b="1" dirty="0"/>
              <a:t/>
            </a:r>
            <a:br>
              <a:rPr lang="en-US" sz="4000" b="1" dirty="0"/>
            </a:br>
            <a:r>
              <a:rPr lang="en-US" sz="4000" b="1" dirty="0" smtClean="0"/>
              <a:t>Carlton Pantry</a:t>
            </a:r>
            <a:br>
              <a:rPr lang="en-US" sz="4000" b="1" dirty="0" smtClean="0"/>
            </a:br>
            <a:r>
              <a:rPr lang="en-US" sz="4000" b="1" dirty="0" smtClean="0"/>
              <a:t>Do you have the luck of a leprechaun? Anyone who donates </a:t>
            </a:r>
            <a:r>
              <a:rPr lang="en-US" sz="3600" b="1" dirty="0" smtClean="0"/>
              <a:t>to our Pantry will receive a ticket for a chance to win a Pot of Gold! </a:t>
            </a:r>
            <a:br>
              <a:rPr lang="en-US" sz="3600" b="1" dirty="0" smtClean="0"/>
            </a:br>
            <a:r>
              <a:rPr lang="en-US" sz="3600" b="1" dirty="0" smtClean="0"/>
              <a:t>Please bring donations to B223A and enter the draw!</a:t>
            </a:r>
            <a:br>
              <a:rPr lang="en-US" sz="3600" b="1" dirty="0" smtClean="0"/>
            </a:br>
            <a:r>
              <a:rPr lang="en-US" sz="4000" b="1" dirty="0" smtClean="0"/>
              <a:t/>
            </a:r>
            <a:br>
              <a:rPr lang="en-US" sz="4000" b="1" dirty="0" smtClean="0"/>
            </a:br>
            <a:r>
              <a:rPr lang="en-US" sz="4000" b="1" dirty="0" smtClean="0"/>
              <a:t> </a:t>
            </a:r>
            <a:endParaRPr lang="en-US" sz="4000" b="1"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177" y="3985025"/>
            <a:ext cx="4159623" cy="227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29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98" y="1295470"/>
            <a:ext cx="4346510" cy="4346510"/>
          </a:xfrm>
          <a:prstGeom prst="rect">
            <a:avLst/>
          </a:prstGeom>
        </p:spPr>
      </p:pic>
      <p:sp>
        <p:nvSpPr>
          <p:cNvPr id="5" name="TextBox 4"/>
          <p:cNvSpPr txBox="1"/>
          <p:nvPr/>
        </p:nvSpPr>
        <p:spPr>
          <a:xfrm>
            <a:off x="5878286" y="1483566"/>
            <a:ext cx="5762411" cy="3970318"/>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All </a:t>
            </a:r>
            <a:r>
              <a:rPr lang="en-US" sz="3600" b="1" dirty="0">
                <a:effectLst>
                  <a:outerShdw blurRad="38100" dist="38100" dir="2700000" algn="tl">
                    <a:srgbClr val="000000">
                      <a:alpha val="43137"/>
                    </a:srgbClr>
                  </a:outerShdw>
                </a:effectLst>
              </a:rPr>
              <a:t>Carlton Skills </a:t>
            </a:r>
            <a:r>
              <a:rPr lang="en-US" sz="3600" b="1" dirty="0" smtClean="0">
                <a:effectLst>
                  <a:outerShdw blurRad="38100" dist="38100" dir="2700000" algn="tl">
                    <a:srgbClr val="000000">
                      <a:alpha val="43137"/>
                    </a:srgbClr>
                  </a:outerShdw>
                </a:effectLst>
              </a:rPr>
              <a:t>competitors</a:t>
            </a:r>
          </a:p>
          <a:p>
            <a:r>
              <a:rPr lang="en-US" sz="3600" b="1" dirty="0" smtClean="0">
                <a:effectLst>
                  <a:outerShdw blurRad="38100" dist="38100" dir="2700000" algn="tl">
                    <a:srgbClr val="000000">
                      <a:alpha val="43137"/>
                    </a:srgbClr>
                  </a:outerShdw>
                </a:effectLst>
              </a:rPr>
              <a:t>must </a:t>
            </a:r>
            <a:r>
              <a:rPr lang="en-US" sz="3600" b="1" dirty="0">
                <a:effectLst>
                  <a:outerShdw blurRad="38100" dist="38100" dir="2700000" algn="tl">
                    <a:srgbClr val="000000">
                      <a:alpha val="43137"/>
                    </a:srgbClr>
                  </a:outerShdw>
                </a:effectLst>
              </a:rPr>
              <a:t>attend a meeting at </a:t>
            </a:r>
            <a:r>
              <a:rPr lang="en-US" sz="3600" b="1" dirty="0" smtClean="0">
                <a:effectLst>
                  <a:outerShdw blurRad="38100" dist="38100" dir="2700000" algn="tl">
                    <a:srgbClr val="000000">
                      <a:alpha val="43137"/>
                    </a:srgbClr>
                  </a:outerShdw>
                </a:effectLst>
              </a:rPr>
              <a:t>the</a:t>
            </a:r>
          </a:p>
          <a:p>
            <a:r>
              <a:rPr lang="en-US" sz="3600" b="1" dirty="0" smtClean="0">
                <a:effectLst>
                  <a:outerShdw blurRad="38100" dist="38100" dir="2700000" algn="tl">
                    <a:srgbClr val="000000">
                      <a:alpha val="43137"/>
                    </a:srgbClr>
                  </a:outerShdw>
                </a:effectLst>
              </a:rPr>
              <a:t>start </a:t>
            </a:r>
            <a:r>
              <a:rPr lang="en-US" sz="3600" b="1" dirty="0">
                <a:effectLst>
                  <a:outerShdw blurRad="38100" dist="38100" dir="2700000" algn="tl">
                    <a:srgbClr val="000000">
                      <a:alpha val="43137"/>
                    </a:srgbClr>
                  </a:outerShdw>
                </a:effectLst>
              </a:rPr>
              <a:t>of </a:t>
            </a:r>
            <a:r>
              <a:rPr lang="en-US" sz="3600" b="1" dirty="0" smtClean="0">
                <a:effectLst>
                  <a:outerShdw blurRad="38100" dist="38100" dir="2700000" algn="tl">
                    <a:srgbClr val="000000">
                      <a:alpha val="43137"/>
                    </a:srgbClr>
                  </a:outerShdw>
                </a:effectLst>
              </a:rPr>
              <a:t>lunch</a:t>
            </a:r>
          </a:p>
          <a:p>
            <a:endParaRPr lang="en-US" sz="3600" b="1" dirty="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Wednesday</a:t>
            </a:r>
            <a:r>
              <a:rPr lang="en-US" sz="3600" b="1" dirty="0">
                <a:effectLst>
                  <a:outerShdw blurRad="38100" dist="38100" dir="2700000" algn="tl">
                    <a:srgbClr val="000000">
                      <a:alpha val="43137"/>
                    </a:srgbClr>
                  </a:outerShdw>
                </a:effectLst>
              </a:rPr>
              <a:t>, March </a:t>
            </a:r>
            <a:r>
              <a:rPr lang="en-US" sz="3600" b="1" dirty="0" smtClean="0">
                <a:effectLst>
                  <a:outerShdw blurRad="38100" dist="38100" dir="2700000" algn="tl">
                    <a:srgbClr val="000000">
                      <a:alpha val="43137"/>
                    </a:srgbClr>
                  </a:outerShdw>
                </a:effectLst>
              </a:rPr>
              <a:t>27</a:t>
            </a:r>
          </a:p>
          <a:p>
            <a:endParaRPr lang="en-US" sz="3600" b="1" dirty="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in </a:t>
            </a:r>
            <a:r>
              <a:rPr lang="en-US" sz="3600" b="1" dirty="0">
                <a:effectLst>
                  <a:outerShdw blurRad="38100" dist="38100" dir="2700000" algn="tl">
                    <a:srgbClr val="000000">
                      <a:alpha val="43137"/>
                    </a:srgbClr>
                  </a:outerShdw>
                </a:effectLst>
              </a:rPr>
              <a:t>the Electrical Shop. </a:t>
            </a:r>
          </a:p>
        </p:txBody>
      </p:sp>
    </p:spTree>
    <p:extLst>
      <p:ext uri="{BB962C8B-B14F-4D97-AF65-F5344CB8AC3E}">
        <p14:creationId xmlns:p14="http://schemas.microsoft.com/office/powerpoint/2010/main" val="406491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effectLst>
                  <a:outerShdw blurRad="38100" dist="38100" dir="2700000" algn="tl">
                    <a:srgbClr val="000000">
                      <a:alpha val="43137"/>
                    </a:srgbClr>
                  </a:outerShdw>
                </a:effectLst>
              </a:rPr>
              <a:t>Grad Plan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Grade 9, 10, and 11 students need to meet with a counselor in Student Services to go over their 3-year grad plan and to choose classes for next year. </a:t>
            </a:r>
          </a:p>
          <a:p>
            <a:endParaRPr lang="en-US" dirty="0"/>
          </a:p>
          <a:p>
            <a:r>
              <a:rPr lang="en-US" dirty="0"/>
              <a:t>Stop by any time that works for you - we are open from 8:15 am - 3:15 pm. </a:t>
            </a:r>
          </a:p>
          <a:p>
            <a:pPr marL="0" indent="0">
              <a:buNone/>
            </a:pPr>
            <a:endParaRPr lang="en-US" dirty="0"/>
          </a:p>
          <a:p>
            <a:r>
              <a:rPr lang="en-US" dirty="0"/>
              <a:t>After school appointments are available with Mrs. Minielly by request. </a:t>
            </a:r>
          </a:p>
        </p:txBody>
      </p:sp>
    </p:spTree>
    <p:extLst>
      <p:ext uri="{BB962C8B-B14F-4D97-AF65-F5344CB8AC3E}">
        <p14:creationId xmlns:p14="http://schemas.microsoft.com/office/powerpoint/2010/main" val="4031865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59" y="-765800"/>
            <a:ext cx="11150082" cy="8362562"/>
          </a:xfrm>
        </p:spPr>
      </p:pic>
    </p:spTree>
    <p:extLst>
      <p:ext uri="{BB962C8B-B14F-4D97-AF65-F5344CB8AC3E}">
        <p14:creationId xmlns:p14="http://schemas.microsoft.com/office/powerpoint/2010/main" val="3171001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8.xml><?xml version="1.0" encoding="utf-8"?>
<a:theme xmlns:a="http://schemas.openxmlformats.org/drawingml/2006/main" name="4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30004</TotalTime>
  <Words>398</Words>
  <Application>Microsoft Office PowerPoint</Application>
  <PresentationFormat>Widescreen</PresentationFormat>
  <Paragraphs>93</Paragraphs>
  <Slides>17</Slides>
  <Notes>1</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17</vt:i4>
      </vt:variant>
    </vt:vector>
  </HeadingPairs>
  <TitlesOfParts>
    <vt:vector size="41" baseType="lpstr">
      <vt:lpstr>Adobe Gothic Std B</vt:lpstr>
      <vt:lpstr>Algerian</vt:lpstr>
      <vt:lpstr>Arial</vt:lpstr>
      <vt:lpstr>Arial Black</vt:lpstr>
      <vt:lpstr>Arial Rounded MT Bold</vt:lpstr>
      <vt:lpstr>Berlin Sans FB Demi</vt:lpstr>
      <vt:lpstr>Calibri</vt:lpstr>
      <vt:lpstr>Calibri Light</vt:lpstr>
      <vt:lpstr>Comic Sans MS</vt:lpstr>
      <vt:lpstr>Edwardian Script ITC</vt:lpstr>
      <vt:lpstr>Eras Bold ITC</vt:lpstr>
      <vt:lpstr>Franklin Gothic Demi Cond</vt:lpstr>
      <vt:lpstr>Impact</vt:lpstr>
      <vt:lpstr>Segoe UI Semibold</vt:lpstr>
      <vt:lpstr>Times New Roman</vt:lpstr>
      <vt:lpstr>Wingdings</vt:lpstr>
      <vt:lpstr>2_NewsPrint</vt:lpstr>
      <vt:lpstr>Office Theme</vt:lpstr>
      <vt:lpstr>Simple Light</vt:lpstr>
      <vt:lpstr>1_NewsPrint</vt:lpstr>
      <vt:lpstr>2_Diseño predeterminado</vt:lpstr>
      <vt:lpstr>1_Office Theme</vt:lpstr>
      <vt:lpstr>Celestial</vt:lpstr>
      <vt:lpstr>4_NewsPrint</vt:lpstr>
      <vt:lpstr>PowerPoint Presentation</vt:lpstr>
      <vt:lpstr>PowerPoint Presentation</vt:lpstr>
      <vt:lpstr>PowerPoint Presentation</vt:lpstr>
      <vt:lpstr>GRADE 12 STUDENTS WITH 19 CREDITS OR MORE</vt:lpstr>
      <vt:lpstr>Girls of Greatness</vt:lpstr>
      <vt:lpstr>     Carlton Pantry Do you have the luck of a leprechaun? Anyone who donates to our Pantry will receive a ticket for a chance to win a Pot of Gold!  Please bring donations to B223A and enter the draw!   </vt:lpstr>
      <vt:lpstr>PowerPoint Presentation</vt:lpstr>
      <vt:lpstr>Grad Plan</vt:lpstr>
      <vt:lpstr>PowerPoint Presentation</vt:lpstr>
      <vt:lpstr>Crusader Music Club</vt:lpstr>
      <vt:lpstr>‘SEW’CIAL CLUB</vt:lpstr>
      <vt:lpstr>PowerPoint Presentation</vt:lpstr>
      <vt:lpstr>PowerPoint Presentation</vt:lpstr>
      <vt:lpstr>PowerPoint Presentation</vt:lpstr>
      <vt:lpstr>PowerPoint Presentation</vt:lpstr>
      <vt:lpstr>Outdoor Ed Downhill Skiing Meeting March 27 @ Noon Construction Shop</vt:lpstr>
      <vt:lpstr>Congratulations to all delegates in this years Model UN hosted by Carlton on March 21.   Special congratulations to Jarica Gooding and Sanjana Brijlall who were voted top delegates this year. They will represent Prince Albert at Model United Nations Assembly in Winnipeg on May 9-11 as the Chinese delegation. Good luck ladies.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Charlene</dc:creator>
  <cp:lastModifiedBy>Jones, Charlene</cp:lastModifiedBy>
  <cp:revision>974</cp:revision>
  <dcterms:created xsi:type="dcterms:W3CDTF">2018-08-20T20:03:04Z</dcterms:created>
  <dcterms:modified xsi:type="dcterms:W3CDTF">2019-03-25T14:58:56Z</dcterms:modified>
</cp:coreProperties>
</file>