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4128" r:id="rId2"/>
    <p:sldMasterId id="2147484140" r:id="rId3"/>
    <p:sldMasterId id="2147484176" r:id="rId4"/>
    <p:sldMasterId id="2147484235" r:id="rId5"/>
    <p:sldMasterId id="2147484247" r:id="rId6"/>
    <p:sldMasterId id="2147484259" r:id="rId7"/>
    <p:sldMasterId id="2147484271" r:id="rId8"/>
    <p:sldMasterId id="2147484289" r:id="rId9"/>
  </p:sldMasterIdLst>
  <p:notesMasterIdLst>
    <p:notesMasterId r:id="rId26"/>
  </p:notesMasterIdLst>
  <p:sldIdLst>
    <p:sldId id="629" r:id="rId10"/>
    <p:sldId id="689" r:id="rId11"/>
    <p:sldId id="696" r:id="rId12"/>
    <p:sldId id="666" r:id="rId13"/>
    <p:sldId id="680" r:id="rId14"/>
    <p:sldId id="693" r:id="rId15"/>
    <p:sldId id="682" r:id="rId16"/>
    <p:sldId id="685" r:id="rId17"/>
    <p:sldId id="687" r:id="rId18"/>
    <p:sldId id="692" r:id="rId19"/>
    <p:sldId id="652" r:id="rId20"/>
    <p:sldId id="694" r:id="rId21"/>
    <p:sldId id="695" r:id="rId22"/>
    <p:sldId id="697" r:id="rId23"/>
    <p:sldId id="698" r:id="rId24"/>
    <p:sldId id="69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534D94-7335-4D3F-90CA-B44C99A47739}">
          <p14:sldIdLst>
            <p14:sldId id="629"/>
            <p14:sldId id="689"/>
            <p14:sldId id="696"/>
            <p14:sldId id="666"/>
            <p14:sldId id="680"/>
            <p14:sldId id="693"/>
            <p14:sldId id="682"/>
            <p14:sldId id="685"/>
            <p14:sldId id="687"/>
            <p14:sldId id="692"/>
            <p14:sldId id="652"/>
            <p14:sldId id="694"/>
            <p14:sldId id="695"/>
            <p14:sldId id="697"/>
            <p14:sldId id="698"/>
            <p14:sldId id="6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1002"/>
    <a:srgbClr val="111629"/>
    <a:srgbClr val="BF0501"/>
    <a:srgbClr val="FF00FF"/>
    <a:srgbClr val="FF0000"/>
    <a:srgbClr val="DA3866"/>
    <a:srgbClr val="FFFF09"/>
    <a:srgbClr val="FFFF19"/>
    <a:srgbClr val="FFFF6B"/>
    <a:srgbClr val="D2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456" autoAdjust="0"/>
    <p:restoredTop sz="94660"/>
  </p:normalViewPr>
  <p:slideViewPr>
    <p:cSldViewPr snapToGrid="0">
      <p:cViewPr varScale="1">
        <p:scale>
          <a:sx n="103" d="100"/>
          <a:sy n="103" d="100"/>
        </p:scale>
        <p:origin x="198" y="20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FF1CC-E24B-483D-B2AA-82398F1E6EAD}" type="datetimeFigureOut">
              <a:rPr lang="en-US" smtClean="0"/>
              <a:t>3/20/2019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0B15E-669A-4EC6-82B0-8FE67CE39CF9}" type="slidenum">
              <a:rPr lang="en-US" smtClean="0"/>
              <a:t>‹#›</a:t>
            </a:fld>
            <a:endParaRPr lang="en-US"/>
          </a:p>
        </p:txBody>
      </p:sp>
    </p:spTree>
    <p:extLst>
      <p:ext uri="{BB962C8B-B14F-4D97-AF65-F5344CB8AC3E}">
        <p14:creationId xmlns:p14="http://schemas.microsoft.com/office/powerpoint/2010/main" val="261530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8874B-FE22-41A0-8249-45C690F079C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2697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8953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3801788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53"/>
            <a:ext cx="9855200" cy="804863"/>
          </a:xfrm>
        </p:spPr>
        <p:txBody>
          <a:bodyPr anchor="t" anchorCtr="0">
            <a:normAutofit/>
          </a:bodyPr>
          <a:lstStyle>
            <a:lvl1pPr marL="0" indent="0">
              <a:buNone/>
              <a:defRPr sz="18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559639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9776274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59"/>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63188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8"/>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370145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297702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335395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8763D8-719F-4A69-8C0D-2FAF1719CC1D}"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940861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8763D8-719F-4A69-8C0D-2FAF1719CC1D}"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234352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8763D8-719F-4A69-8C0D-2FAF1719CC1D}" type="datetimeFigureOut">
              <a:rPr lang="en-US" smtClean="0"/>
              <a:t>3/20/2019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5254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8763D8-719F-4A69-8C0D-2FAF1719CC1D}" type="datetimeFigureOut">
              <a:rPr lang="en-US" smtClean="0"/>
              <a:t>3/20/2019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078037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763D8-719F-4A69-8C0D-2FAF1719CC1D}" type="datetimeFigureOut">
              <a:rPr lang="en-US" smtClean="0"/>
              <a:t>3/20/2019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15398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8763D8-719F-4A69-8C0D-2FAF1719CC1D}"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109217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4020842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8763D8-719F-4A69-8C0D-2FAF1719CC1D}"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2294711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4290177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469341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DFBDB5-6CC3-4CB9-85F4-02FE13627E3E}"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730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FBDB5-6CC3-4CB9-85F4-02FE13627E3E}"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312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DFBDB5-6CC3-4CB9-85F4-02FE13627E3E}"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787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4"/>
            <a:ext cx="538480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4"/>
            <a:ext cx="538480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DFBDB5-6CC3-4CB9-85F4-02FE13627E3E}" type="datetimeFigureOut">
              <a:rPr lang="en-US" smtClean="0">
                <a:solidFill>
                  <a:prstClr val="black">
                    <a:tint val="75000"/>
                  </a:prstClr>
                </a:solidFill>
              </a:rPr>
              <a:pPr/>
              <a:t>3/20/2019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328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6"/>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DFBDB5-6CC3-4CB9-85F4-02FE13627E3E}" type="datetimeFigureOut">
              <a:rPr lang="en-US" smtClean="0">
                <a:solidFill>
                  <a:prstClr val="black">
                    <a:tint val="75000"/>
                  </a:prstClr>
                </a:solidFill>
              </a:rPr>
              <a:pPr/>
              <a:t>3/20/2019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447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DFBDB5-6CC3-4CB9-85F4-02FE13627E3E}" type="datetimeFigureOut">
              <a:rPr lang="en-US" smtClean="0">
                <a:solidFill>
                  <a:prstClr val="black">
                    <a:tint val="75000"/>
                  </a:prstClr>
                </a:solidFill>
              </a:rPr>
              <a:pPr/>
              <a:t>3/20/2019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493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FBDB5-6CC3-4CB9-85F4-02FE13627E3E}" type="datetimeFigureOut">
              <a:rPr lang="en-US" smtClean="0">
                <a:solidFill>
                  <a:prstClr val="black">
                    <a:tint val="75000"/>
                  </a:prstClr>
                </a:solidFill>
              </a:rPr>
              <a:pPr/>
              <a:t>3/20/2019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91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720134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FBDB5-6CC3-4CB9-85F4-02FE13627E3E}" type="datetimeFigureOut">
              <a:rPr lang="en-US" smtClean="0">
                <a:solidFill>
                  <a:prstClr val="black">
                    <a:tint val="75000"/>
                  </a:prstClr>
                </a:solidFill>
              </a:rPr>
              <a:pPr/>
              <a:t>3/20/2019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078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FBDB5-6CC3-4CB9-85F4-02FE13627E3E}" type="datetimeFigureOut">
              <a:rPr lang="en-US" smtClean="0">
                <a:solidFill>
                  <a:prstClr val="black">
                    <a:tint val="75000"/>
                  </a:prstClr>
                </a:solidFill>
              </a:rPr>
              <a:pPr/>
              <a:t>3/20/2019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737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FBDB5-6CC3-4CB9-85F4-02FE13627E3E}"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60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8"/>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8"/>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FBDB5-6CC3-4CB9-85F4-02FE13627E3E}"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305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37260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1075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7060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78068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11437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3581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762290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06010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841114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550168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9797605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9852008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839478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5"/>
            <a:ext cx="4876800" cy="639763"/>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5"/>
            <a:ext cx="4876800" cy="639763"/>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146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5626745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1956130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54"/>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87"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45"/>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42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6076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50"/>
            <a:ext cx="9855200" cy="804863"/>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8322540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9571385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57"/>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795274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CE72D7-195F-486F-ACB0-E3C3A2BC5AD9}"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7445853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B15B62-7549-4821-AD3A-01C7797F9B6D}"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27663891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76EAC4-86FC-4B62-8732-8E9488DCCFF7}"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7668857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9D5AEFE-E209-43DA-B0E9-71B04E86359D}"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5312193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6B026AE-B97C-4EAB-BBB8-3B7AEF59B256}"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4875426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E181C1D-6863-4A25-8836-A0E6A1362136}"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6604089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5391EC3-24C1-47A4-B7E9-001BBE0B8F75}"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95693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579322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49285F9-4C92-4C93-AECA-2E1C1C9810B5}"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8802236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3DB11E-C7B1-4ACA-AD03-3110EE155D89}"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27656539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AB3C61-A6D4-4078-96D0-ED377C0EB91B}"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615433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C33D8F-8D78-4009-9E7F-D13E9C080882}"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2088787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A55152-0358-492C-8899-4CB3E18FC6AA}"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24110774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55152-0358-492C-8899-4CB3E18FC6AA}"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8611247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A55152-0358-492C-8899-4CB3E18FC6AA}"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42518451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A55152-0358-492C-8899-4CB3E18FC6AA}"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34826793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A55152-0358-492C-8899-4CB3E18FC6AA}" type="datetimeFigureOut">
              <a:rPr lang="en-US" smtClean="0"/>
              <a:t>3/20/2019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13631719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A55152-0358-492C-8899-4CB3E18FC6AA}" type="datetimeFigureOut">
              <a:rPr lang="en-US" smtClean="0"/>
              <a:t>3/20/2019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177512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7313807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55152-0358-492C-8899-4CB3E18FC6AA}" type="datetimeFigureOut">
              <a:rPr lang="en-US" smtClean="0"/>
              <a:t>3/20/2019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30514338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55152-0358-492C-8899-4CB3E18FC6AA}"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20989434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55152-0358-492C-8899-4CB3E18FC6AA}"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25837180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55152-0358-492C-8899-4CB3E18FC6AA}"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15612516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55152-0358-492C-8899-4CB3E18FC6AA}"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10803938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3/20/2019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3374990"/>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217016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92220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50789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651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07"/>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03"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39"/>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5407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76270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527616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32766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5778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23498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17033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40216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393950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39628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62243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1744659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7336260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31960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5169467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8561333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8522490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0275786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5"/>
            <a:ext cx="4876800" cy="639763"/>
          </a:xfrm>
        </p:spPr>
        <p:txBody>
          <a:bodyPr anchor="b">
            <a:noAutofit/>
          </a:bodyPr>
          <a:lstStyle>
            <a:lvl1pPr marL="0" indent="0">
              <a:buNone/>
              <a:defRPr sz="2800" b="0">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5"/>
            <a:ext cx="4876800" cy="639763"/>
          </a:xfrm>
        </p:spPr>
        <p:txBody>
          <a:bodyPr anchor="b">
            <a:noAutofit/>
          </a:bodyPr>
          <a:lstStyle>
            <a:lvl1pPr marL="0" indent="0">
              <a:buNone/>
              <a:defRPr sz="2800" b="0">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0303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1036830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6424701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57"/>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87" y="457200"/>
            <a:ext cx="3564876" cy="4114800"/>
          </a:xfrm>
        </p:spPr>
        <p:txBody>
          <a:bodyPr>
            <a:normAutofit/>
          </a:bodyPr>
          <a:lstStyle>
            <a:lvl1pPr marL="0" indent="0">
              <a:buNone/>
              <a:defRPr sz="2100">
                <a:solidFill>
                  <a:schemeClr val="tx2"/>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47"/>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5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2.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8.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83"/>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5999" y="6208783"/>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75"/>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1461581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763D8-719F-4A69-8C0D-2FAF1719CC1D}" type="datetimeFigureOut">
              <a:rPr lang="en-US" smtClean="0"/>
              <a:t>3/20/2019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65AC0-C0D3-42ED-B203-B4766023825D}" type="slidenum">
              <a:rPr lang="en-US" smtClean="0"/>
              <a:t>‹#›</a:t>
            </a:fld>
            <a:endParaRPr lang="en-US"/>
          </a:p>
        </p:txBody>
      </p:sp>
    </p:spTree>
    <p:extLst>
      <p:ext uri="{BB962C8B-B14F-4D97-AF65-F5344CB8AC3E}">
        <p14:creationId xmlns:p14="http://schemas.microsoft.com/office/powerpoint/2010/main" val="2141118760"/>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DFBDB5-6CC3-4CB9-85F4-02FE13627E3E}"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6B1A1A-F3F7-4D3E-8903-4DB177FF5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77343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840642"/>
      </p:ext>
    </p:extLst>
  </p:cSld>
  <p:clrMap bg1="lt1" tx1="dk1" bg2="dk2" tx2="lt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95"/>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6039" y="6208795"/>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87"/>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223678808"/>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fontAlgn="base">
              <a:spcBef>
                <a:spcPct val="0"/>
              </a:spcBef>
              <a:spcAft>
                <a:spcPct val="0"/>
              </a:spcAft>
            </a:pPr>
            <a:endParaRPr lang="es-ES" alt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fontAlgn="base">
              <a:spcBef>
                <a:spcPct val="0"/>
              </a:spcBef>
              <a:spcAft>
                <a:spcPct val="0"/>
              </a:spcAft>
            </a:pPr>
            <a:endParaRPr lang="es-ES" alt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fontAlgn="base">
              <a:spcBef>
                <a:spcPct val="0"/>
              </a:spcBef>
              <a:spcAft>
                <a:spcPct val="0"/>
              </a:spcAft>
            </a:pPr>
            <a:fld id="{A0A9D1F8-36F5-4454-961E-1D293BED19BC}" type="slidenum">
              <a:rPr lang="es-ES" altLang="en-US" smtClean="0">
                <a:solidFill>
                  <a:srgbClr val="000000"/>
                </a:solidFill>
              </a:rPr>
              <a:pPr fontAlgn="base">
                <a:spcBef>
                  <a:spcPct val="0"/>
                </a:spcBef>
                <a:spcAft>
                  <a:spcPct val="0"/>
                </a:spcAft>
              </a:pPr>
              <a:t>‹#›</a:t>
            </a:fld>
            <a:endParaRPr lang="es-ES" altLang="en-US" smtClean="0">
              <a:solidFill>
                <a:srgbClr val="000000"/>
              </a:solidFill>
            </a:endParaRPr>
          </a:p>
        </p:txBody>
      </p:sp>
    </p:spTree>
    <p:extLst>
      <p:ext uri="{BB962C8B-B14F-4D97-AF65-F5344CB8AC3E}">
        <p14:creationId xmlns:p14="http://schemas.microsoft.com/office/powerpoint/2010/main" val="952647683"/>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cs typeface="Arial" charset="0"/>
        </a:defRPr>
      </a:lvl2pPr>
      <a:lvl3pPr algn="ctr" rtl="0" fontAlgn="base">
        <a:spcBef>
          <a:spcPct val="0"/>
        </a:spcBef>
        <a:spcAft>
          <a:spcPct val="0"/>
        </a:spcAft>
        <a:defRPr sz="3300">
          <a:solidFill>
            <a:schemeClr val="tx2"/>
          </a:solidFill>
          <a:latin typeface="Arial" charset="0"/>
          <a:cs typeface="Arial" charset="0"/>
        </a:defRPr>
      </a:lvl3pPr>
      <a:lvl4pPr algn="ctr" rtl="0" fontAlgn="base">
        <a:spcBef>
          <a:spcPct val="0"/>
        </a:spcBef>
        <a:spcAft>
          <a:spcPct val="0"/>
        </a:spcAft>
        <a:defRPr sz="3300">
          <a:solidFill>
            <a:schemeClr val="tx2"/>
          </a:solidFill>
          <a:latin typeface="Arial" charset="0"/>
          <a:cs typeface="Arial" charset="0"/>
        </a:defRPr>
      </a:lvl4pPr>
      <a:lvl5pPr algn="ctr" rtl="0" fontAlgn="base">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cs typeface="+mn-cs"/>
        </a:defRPr>
      </a:lvl2pPr>
      <a:lvl3pPr marL="857250" indent="-171450" algn="l" rtl="0" fontAlgn="base">
        <a:spcBef>
          <a:spcPct val="20000"/>
        </a:spcBef>
        <a:spcAft>
          <a:spcPct val="0"/>
        </a:spcAft>
        <a:buChar char="•"/>
        <a:defRPr sz="1800">
          <a:solidFill>
            <a:schemeClr val="tx1"/>
          </a:solidFill>
          <a:latin typeface="+mn-lt"/>
          <a:cs typeface="+mn-cs"/>
        </a:defRPr>
      </a:lvl3pPr>
      <a:lvl4pPr marL="1200150" indent="-171450" algn="l" rtl="0" fontAlgn="base">
        <a:spcBef>
          <a:spcPct val="20000"/>
        </a:spcBef>
        <a:spcAft>
          <a:spcPct val="0"/>
        </a:spcAft>
        <a:buChar char="–"/>
        <a:defRPr sz="1500">
          <a:solidFill>
            <a:schemeClr val="tx1"/>
          </a:solidFill>
          <a:latin typeface="+mn-lt"/>
          <a:cs typeface="+mn-cs"/>
        </a:defRPr>
      </a:lvl4pPr>
      <a:lvl5pPr marL="1543050" indent="-171450" algn="l" rtl="0" fontAlgn="base">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55152-0358-492C-8899-4CB3E18FC6AA}" type="datetimeFigureOut">
              <a:rPr lang="en-US" smtClean="0"/>
              <a:t>3/20/2019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04879-13D5-4564-8B6F-D5724650DE09}" type="slidenum">
              <a:rPr lang="en-US" smtClean="0"/>
              <a:t>‹#›</a:t>
            </a:fld>
            <a:endParaRPr lang="en-US"/>
          </a:p>
        </p:txBody>
      </p:sp>
    </p:spTree>
    <p:extLst>
      <p:ext uri="{BB962C8B-B14F-4D97-AF65-F5344CB8AC3E}">
        <p14:creationId xmlns:p14="http://schemas.microsoft.com/office/powerpoint/2010/main" val="3113156676"/>
      </p:ext>
    </p:extLst>
  </p:cSld>
  <p:clrMap bg1="dk1" tx1="lt1" bg2="dk2" tx2="lt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3/20/2019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288057"/>
      </p:ext>
    </p:extLst>
  </p:cSld>
  <p:clrMap bg1="dk1" tx1="lt1" bg2="dk2" tx2="lt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 id="2147484284" r:id="rId13"/>
    <p:sldLayoutId id="2147484285" r:id="rId14"/>
    <p:sldLayoutId id="2147484286" r:id="rId15"/>
    <p:sldLayoutId id="2147484287" r:id="rId16"/>
    <p:sldLayoutId id="214748428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96"/>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2019-03-20</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6039" y="6208796"/>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88"/>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412679901"/>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xStyles>
    <p:titleStyle>
      <a:lvl1pPr algn="l" defTabSz="914354"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06" indent="-274306" algn="l" defTabSz="914354"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30" indent="-274306" algn="l" defTabSz="914354"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37" indent="-228589" algn="l" defTabSz="914354"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2942" indent="-228589" algn="l" defTabSz="914354"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532" indent="-228589" algn="l" defTabSz="914354"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838"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856"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450"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757"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4.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5.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1.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3.png"/><Relationship Id="rId1" Type="http://schemas.openxmlformats.org/officeDocument/2006/relationships/slideLayout" Target="../slideLayouts/slideLayout93.xml"/><Relationship Id="rId6" Type="http://schemas.openxmlformats.org/officeDocument/2006/relationships/image" Target="../media/image35.png"/><Relationship Id="rId5" Type="http://schemas.microsoft.com/office/2007/relationships/hdphoto" Target="../media/hdphoto6.wdp"/><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9324" t="-747" r="9324" b="747"/>
          <a:stretch/>
        </p:blipFill>
        <p:spPr>
          <a:xfrm flipH="1">
            <a:off x="-1743542" y="-93306"/>
            <a:ext cx="15445718" cy="762676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595418119"/>
              </p:ext>
            </p:extLst>
          </p:nvPr>
        </p:nvGraphicFramePr>
        <p:xfrm>
          <a:off x="1919536" y="2181162"/>
          <a:ext cx="8280920" cy="4335375"/>
        </p:xfrm>
        <a:graphic>
          <a:graphicData uri="http://schemas.openxmlformats.org/drawingml/2006/table">
            <a:tbl>
              <a:tblPr firstRow="1" bandRow="1">
                <a:tableStyleId>{69CF1AB2-1976-4502-BF36-3FF5EA218861}</a:tableStyleId>
              </a:tblPr>
              <a:tblGrid>
                <a:gridCol w="3200356">
                  <a:extLst>
                    <a:ext uri="{9D8B030D-6E8A-4147-A177-3AD203B41FA5}">
                      <a16:colId xmlns:a16="http://schemas.microsoft.com/office/drawing/2014/main" val="20000"/>
                    </a:ext>
                  </a:extLst>
                </a:gridCol>
                <a:gridCol w="5080564">
                  <a:extLst>
                    <a:ext uri="{9D8B030D-6E8A-4147-A177-3AD203B41FA5}">
                      <a16:colId xmlns:a16="http://schemas.microsoft.com/office/drawing/2014/main" val="20001"/>
                    </a:ext>
                  </a:extLst>
                </a:gridCol>
              </a:tblGrid>
              <a:tr h="69805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3200" dirty="0" smtClean="0">
                        <a:solidFill>
                          <a:schemeClr val="tx1"/>
                        </a:solidFill>
                        <a:latin typeface="Arial" panose="020B0604020202020204" pitchFamily="34" charset="0"/>
                        <a:cs typeface="Arial" panose="020B0604020202020204" pitchFamily="34" charset="0"/>
                      </a:endParaRPr>
                    </a:p>
                  </a:txBody>
                  <a:tcPr marL="91477" marR="91477" marT="45711" marB="45711">
                    <a:solidFill>
                      <a:schemeClr val="accent3">
                        <a:lumMod val="7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400" dirty="0" smtClean="0">
                        <a:solidFill>
                          <a:schemeClr val="bg1"/>
                        </a:solidFill>
                      </a:endParaRPr>
                    </a:p>
                  </a:txBody>
                  <a:tcPr marL="91477" marR="91477" marT="45711" marB="45711">
                    <a:solidFill>
                      <a:srgbClr val="9D8359"/>
                    </a:solidFill>
                  </a:tcPr>
                </a:tc>
                <a:extLst>
                  <a:ext uri="{0D108BD9-81ED-4DB2-BD59-A6C34878D82A}">
                    <a16:rowId xmlns:a16="http://schemas.microsoft.com/office/drawing/2014/main" val="10000"/>
                  </a:ext>
                </a:extLst>
              </a:tr>
              <a:tr h="672141">
                <a:tc>
                  <a:txBody>
                    <a:bodyPr/>
                    <a:lstStyle/>
                    <a:p>
                      <a:pPr algn="ctr"/>
                      <a:r>
                        <a:rPr lang="en-US" sz="4000" dirty="0" smtClean="0">
                          <a:latin typeface="Arial Rounded MT Bold" panose="020F0704030504030204" pitchFamily="34" charset="0"/>
                          <a:cs typeface="Segoe UI Semibold" panose="020B0702040204020203" pitchFamily="34" charset="0"/>
                        </a:rPr>
                        <a:t>Period 1</a:t>
                      </a:r>
                      <a:endParaRPr lang="en-CA" sz="4000" dirty="0">
                        <a:latin typeface="Arial Rounded MT Bold" panose="020F0704030504030204" pitchFamily="34" charset="0"/>
                        <a:cs typeface="Segoe UI Semibold" panose="020B0702040204020203" pitchFamily="34" charset="0"/>
                      </a:endParaRPr>
                    </a:p>
                  </a:txBody>
                  <a:tcPr marL="91477" marR="91477" marT="45711" marB="45711">
                    <a:solidFill>
                      <a:schemeClr val="accent3">
                        <a:lumMod val="60000"/>
                        <a:lumOff val="40000"/>
                      </a:schemeClr>
                    </a:solidFill>
                  </a:tcPr>
                </a:tc>
                <a:tc>
                  <a:txBody>
                    <a:bodyPr/>
                    <a:lstStyle/>
                    <a:p>
                      <a:pPr algn="l"/>
                      <a:r>
                        <a:rPr lang="en-US" sz="4000" dirty="0" smtClean="0">
                          <a:latin typeface="Arial Rounded MT Bold" panose="020F0704030504030204" pitchFamily="34" charset="0"/>
                          <a:cs typeface="Segoe UI Semibold" panose="020B0702040204020203" pitchFamily="34" charset="0"/>
                        </a:rPr>
                        <a:t>      8:55 – 9:58</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solidFill>
                      <a:schemeClr val="accent3">
                        <a:lumMod val="60000"/>
                        <a:lumOff val="40000"/>
                      </a:schemeClr>
                    </a:solidFill>
                  </a:tcPr>
                </a:tc>
                <a:extLst>
                  <a:ext uri="{0D108BD9-81ED-4DB2-BD59-A6C34878D82A}">
                    <a16:rowId xmlns:a16="http://schemas.microsoft.com/office/drawing/2014/main" val="10001"/>
                  </a:ext>
                </a:extLst>
              </a:tr>
              <a:tr h="774803">
                <a:tc>
                  <a:txBody>
                    <a:bodyPr/>
                    <a:lstStyle/>
                    <a:p>
                      <a:pPr algn="ctr"/>
                      <a:r>
                        <a:rPr lang="en-US" sz="4000" dirty="0" smtClean="0">
                          <a:latin typeface="Arial Rounded MT Bold" panose="020F0704030504030204" pitchFamily="34" charset="0"/>
                          <a:cs typeface="Segoe UI Semibold" panose="020B0702040204020203" pitchFamily="34" charset="0"/>
                        </a:rPr>
                        <a:t>Period 2</a:t>
                      </a:r>
                      <a:endParaRPr lang="en-CA" sz="4000" dirty="0">
                        <a:latin typeface="Arial Rounded MT Bold" panose="020F0704030504030204" pitchFamily="34" charset="0"/>
                        <a:cs typeface="Segoe UI Semibold" panose="020B0702040204020203" pitchFamily="34" charset="0"/>
                      </a:endParaRPr>
                    </a:p>
                  </a:txBody>
                  <a:tcPr marL="91477" marR="91477" marT="45711" marB="45711"/>
                </a:tc>
                <a:tc>
                  <a:txBody>
                    <a:bodyPr/>
                    <a:lstStyle/>
                    <a:p>
                      <a:pPr algn="l"/>
                      <a:r>
                        <a:rPr lang="en-US" sz="4000" baseline="0" dirty="0" smtClean="0">
                          <a:latin typeface="Arial Rounded MT Bold" panose="020F0704030504030204" pitchFamily="34" charset="0"/>
                          <a:cs typeface="Segoe UI Semibold" panose="020B0702040204020203" pitchFamily="34" charset="0"/>
                        </a:rPr>
                        <a:t>    10:03 – 11:08</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tc>
                <a:extLst>
                  <a:ext uri="{0D108BD9-81ED-4DB2-BD59-A6C34878D82A}">
                    <a16:rowId xmlns:a16="http://schemas.microsoft.com/office/drawing/2014/main" val="10002"/>
                  </a:ext>
                </a:extLst>
              </a:tr>
              <a:tr h="759456">
                <a:tc>
                  <a:txBody>
                    <a:bodyPr/>
                    <a:lstStyle/>
                    <a:p>
                      <a:pPr algn="ctr"/>
                      <a:r>
                        <a:rPr lang="en-CA" sz="4000" dirty="0" smtClean="0">
                          <a:latin typeface="Arial Rounded MT Bold" panose="020F0704030504030204" pitchFamily="34" charset="0"/>
                          <a:cs typeface="Segoe UI Semibold" panose="020B0702040204020203" pitchFamily="34" charset="0"/>
                        </a:rPr>
                        <a:t>Period 3</a:t>
                      </a:r>
                      <a:endParaRPr lang="en-CA" sz="4000" dirty="0">
                        <a:latin typeface="Arial Rounded MT Bold" panose="020F0704030504030204" pitchFamily="34" charset="0"/>
                        <a:cs typeface="Segoe UI Semibold" panose="020B0702040204020203" pitchFamily="34" charset="0"/>
                      </a:endParaRPr>
                    </a:p>
                  </a:txBody>
                  <a:tcPr marL="91477" marR="91477" marT="45711" marB="45711">
                    <a:solidFill>
                      <a:schemeClr val="accent3">
                        <a:lumMod val="60000"/>
                        <a:lumOff val="40000"/>
                      </a:schemeClr>
                    </a:solidFill>
                  </a:tcPr>
                </a:tc>
                <a:tc>
                  <a:txBody>
                    <a:bodyPr/>
                    <a:lstStyle/>
                    <a:p>
                      <a:pPr algn="l"/>
                      <a:r>
                        <a:rPr lang="en-US" sz="4000" dirty="0" smtClean="0">
                          <a:latin typeface="Arial Rounded MT Bold" panose="020F0704030504030204" pitchFamily="34" charset="0"/>
                          <a:cs typeface="Segoe UI Semibold" panose="020B0702040204020203" pitchFamily="34" charset="0"/>
                        </a:rPr>
                        <a:t>    11:13- 12:16</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solidFill>
                      <a:schemeClr val="accent3">
                        <a:lumMod val="60000"/>
                        <a:lumOff val="40000"/>
                      </a:schemeClr>
                    </a:solidFill>
                  </a:tcPr>
                </a:tc>
                <a:extLst>
                  <a:ext uri="{0D108BD9-81ED-4DB2-BD59-A6C34878D82A}">
                    <a16:rowId xmlns:a16="http://schemas.microsoft.com/office/drawing/2014/main" val="10003"/>
                  </a:ext>
                </a:extLst>
              </a:tr>
              <a:tr h="672141">
                <a:tc>
                  <a:txBody>
                    <a:bodyPr/>
                    <a:lstStyle/>
                    <a:p>
                      <a:pPr algn="ctr"/>
                      <a:r>
                        <a:rPr lang="en-US" sz="4000" dirty="0" smtClean="0">
                          <a:latin typeface="Arial Rounded MT Bold" panose="020F0704030504030204" pitchFamily="34" charset="0"/>
                          <a:cs typeface="Segoe UI Semibold" panose="020B0702040204020203" pitchFamily="34" charset="0"/>
                        </a:rPr>
                        <a:t>Period 4</a:t>
                      </a:r>
                      <a:endParaRPr lang="en-CA" sz="4000" dirty="0">
                        <a:latin typeface="Arial Rounded MT Bold" panose="020F0704030504030204" pitchFamily="34" charset="0"/>
                        <a:cs typeface="Segoe UI Semibold" panose="020B0702040204020203" pitchFamily="34" charset="0"/>
                      </a:endParaRPr>
                    </a:p>
                  </a:txBody>
                  <a:tcPr marL="91477" marR="91477" marT="45711" marB="45711"/>
                </a:tc>
                <a:tc>
                  <a:txBody>
                    <a:bodyPr/>
                    <a:lstStyle/>
                    <a:p>
                      <a:pPr algn="l"/>
                      <a:r>
                        <a:rPr lang="en-US" sz="4000" dirty="0" smtClean="0">
                          <a:latin typeface="Arial Rounded MT Bold" panose="020F0704030504030204" pitchFamily="34" charset="0"/>
                          <a:cs typeface="Segoe UI Semibold" panose="020B0702040204020203" pitchFamily="34" charset="0"/>
                        </a:rPr>
                        <a:t>      1:05 -2:08</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tc>
                <a:extLst>
                  <a:ext uri="{0D108BD9-81ED-4DB2-BD59-A6C34878D82A}">
                    <a16:rowId xmlns:a16="http://schemas.microsoft.com/office/drawing/2014/main" val="10004"/>
                  </a:ext>
                </a:extLst>
              </a:tr>
              <a:tr h="672141">
                <a:tc>
                  <a:txBody>
                    <a:bodyPr/>
                    <a:lstStyle/>
                    <a:p>
                      <a:pPr algn="ctr"/>
                      <a:r>
                        <a:rPr lang="en-US" sz="4000" dirty="0" smtClean="0">
                          <a:latin typeface="Arial Rounded MT Bold" panose="020F0704030504030204" pitchFamily="34" charset="0"/>
                          <a:cs typeface="Segoe UI Semibold" panose="020B0702040204020203" pitchFamily="34" charset="0"/>
                        </a:rPr>
                        <a:t>Period</a:t>
                      </a:r>
                      <a:r>
                        <a:rPr lang="en-US" sz="4000" baseline="0" dirty="0" smtClean="0">
                          <a:latin typeface="Arial Rounded MT Bold" panose="020F0704030504030204" pitchFamily="34" charset="0"/>
                          <a:cs typeface="Segoe UI Semibold" panose="020B0702040204020203" pitchFamily="34" charset="0"/>
                        </a:rPr>
                        <a:t> 5</a:t>
                      </a:r>
                      <a:endParaRPr lang="en-CA" sz="4000" dirty="0">
                        <a:latin typeface="Arial Rounded MT Bold" panose="020F0704030504030204" pitchFamily="34" charset="0"/>
                        <a:cs typeface="Segoe UI Semibold" panose="020B0702040204020203" pitchFamily="34" charset="0"/>
                      </a:endParaRPr>
                    </a:p>
                  </a:txBody>
                  <a:tcPr marL="91477" marR="91477" marT="45711" marB="45711">
                    <a:solidFill>
                      <a:schemeClr val="accent3">
                        <a:lumMod val="60000"/>
                        <a:lumOff val="40000"/>
                      </a:schemeClr>
                    </a:solidFill>
                  </a:tcPr>
                </a:tc>
                <a:tc>
                  <a:txBody>
                    <a:bodyPr/>
                    <a:lstStyle/>
                    <a:p>
                      <a:pPr algn="l"/>
                      <a:r>
                        <a:rPr lang="en-US" sz="4000" dirty="0" smtClean="0">
                          <a:latin typeface="Arial Rounded MT Bold" panose="020F0704030504030204" pitchFamily="34" charset="0"/>
                          <a:cs typeface="Segoe UI Semibold" panose="020B0702040204020203" pitchFamily="34" charset="0"/>
                        </a:rPr>
                        <a:t>      2:13 – 3:16</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solidFill>
                      <a:schemeClr val="accent3">
                        <a:lumMod val="60000"/>
                        <a:lumOff val="40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409694" y="922954"/>
            <a:ext cx="11235961"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100" normalizeH="0" baseline="0" noProof="0" dirty="0" smtClean="0">
                <a:ln>
                  <a:noFill/>
                </a:ln>
                <a:solidFill>
                  <a:srgbClr val="FFFF00"/>
                </a:solidFill>
                <a:effectLst/>
                <a:uLnTx/>
                <a:uFillTx/>
                <a:latin typeface="Impact"/>
                <a:ea typeface="+mn-ea"/>
                <a:cs typeface="+mn-cs"/>
              </a:rPr>
              <a:t>              Today’s Class Times </a:t>
            </a:r>
            <a:endParaRPr kumimoji="0" lang="en-US" sz="6600" b="0" i="0" u="none" strike="noStrike" kern="1200" cap="none" spc="0" normalizeH="0" baseline="0" noProof="0" dirty="0">
              <a:ln>
                <a:noFill/>
              </a:ln>
              <a:solidFill>
                <a:srgbClr val="FFFF00"/>
              </a:solidFill>
              <a:effectLst/>
              <a:uLnTx/>
              <a:uFillTx/>
              <a:latin typeface="Times New Roman"/>
              <a:ea typeface="+mn-ea"/>
              <a:cs typeface="+mn-cs"/>
            </a:endParaRPr>
          </a:p>
        </p:txBody>
      </p:sp>
      <p:sp>
        <p:nvSpPr>
          <p:cNvPr id="11" name="Rectangle 10"/>
          <p:cNvSpPr/>
          <p:nvPr/>
        </p:nvSpPr>
        <p:spPr>
          <a:xfrm>
            <a:off x="-384720" y="229067"/>
            <a:ext cx="12889752"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a:noFill/>
                </a:ln>
                <a:solidFill>
                  <a:prstClr val="white"/>
                </a:solidFill>
                <a:effectLst/>
                <a:uLnTx/>
                <a:uFillTx/>
                <a:latin typeface="Arial Black" panose="020B0A04020102020204" pitchFamily="34" charset="0"/>
                <a:ea typeface="+mn-ea"/>
                <a:cs typeface="+mn-cs"/>
              </a:rPr>
              <a:t>Carlton </a:t>
            </a:r>
            <a:r>
              <a:rPr kumimoji="0" lang="en-US" sz="3600" b="0" i="0" u="none" strike="noStrike" kern="1200" cap="none" spc="-100" normalizeH="0" baseline="0" noProof="0" dirty="0" smtClean="0">
                <a:ln>
                  <a:noFill/>
                </a:ln>
                <a:solidFill>
                  <a:prstClr val="white"/>
                </a:solidFill>
                <a:effectLst/>
                <a:uLnTx/>
                <a:uFillTx/>
                <a:latin typeface="Arial Black" panose="020B0A04020102020204" pitchFamily="34" charset="0"/>
                <a:ea typeface="+mn-ea"/>
                <a:cs typeface="+mn-cs"/>
              </a:rPr>
              <a:t>Comprehensive Public </a:t>
            </a:r>
            <a:r>
              <a:rPr kumimoji="0" lang="en-US" sz="3600" b="0" i="0" u="none" strike="noStrike" kern="1200" cap="none" spc="-100" normalizeH="0" baseline="0" noProof="0" dirty="0">
                <a:ln>
                  <a:noFill/>
                </a:ln>
                <a:solidFill>
                  <a:prstClr val="white"/>
                </a:solidFill>
                <a:effectLst/>
                <a:uLnTx/>
                <a:uFillTx/>
                <a:latin typeface="Arial Black" panose="020B0A04020102020204" pitchFamily="34" charset="0"/>
                <a:ea typeface="+mn-ea"/>
                <a:cs typeface="+mn-cs"/>
              </a:rPr>
              <a:t>High School</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604438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959" y="-765800"/>
            <a:ext cx="11150082" cy="8362562"/>
          </a:xfrm>
        </p:spPr>
      </p:pic>
    </p:spTree>
    <p:extLst>
      <p:ext uri="{BB962C8B-B14F-4D97-AF65-F5344CB8AC3E}">
        <p14:creationId xmlns:p14="http://schemas.microsoft.com/office/powerpoint/2010/main" val="317100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robotics background wallpaper hd"/>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0" y="-200138"/>
            <a:ext cx="18350099" cy="7058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t="6374" b="7675"/>
          <a:stretch/>
        </p:blipFill>
        <p:spPr>
          <a:xfrm>
            <a:off x="374573" y="2292702"/>
            <a:ext cx="3758818" cy="4307595"/>
          </a:xfrm>
          <a:prstGeom prst="rect">
            <a:avLst/>
          </a:prstGeom>
        </p:spPr>
      </p:pic>
      <p:pic>
        <p:nvPicPr>
          <p:cNvPr id="3" name="Picture 2"/>
          <p:cNvPicPr>
            <a:picLocks noChangeAspect="1"/>
          </p:cNvPicPr>
          <p:nvPr/>
        </p:nvPicPr>
        <p:blipFill>
          <a:blip r:embed="rId5"/>
          <a:stretch>
            <a:fillRect/>
          </a:stretch>
        </p:blipFill>
        <p:spPr>
          <a:xfrm>
            <a:off x="4602865" y="4478705"/>
            <a:ext cx="6462320" cy="2121592"/>
          </a:xfrm>
          <a:prstGeom prst="rect">
            <a:avLst/>
          </a:prstGeom>
        </p:spPr>
      </p:pic>
      <p:pic>
        <p:nvPicPr>
          <p:cNvPr id="6" name="Picture 5"/>
          <p:cNvPicPr>
            <a:picLocks noChangeAspect="1"/>
          </p:cNvPicPr>
          <p:nvPr/>
        </p:nvPicPr>
        <p:blipFill>
          <a:blip r:embed="rId6">
            <a:duotone>
              <a:prstClr val="black"/>
              <a:srgbClr val="FFFF09">
                <a:tint val="45000"/>
                <a:satMod val="400000"/>
              </a:srgbClr>
            </a:duotone>
            <a:extLst>
              <a:ext uri="{BEBA8EAE-BF5A-486C-A8C5-ECC9F3942E4B}">
                <a14:imgProps xmlns:a14="http://schemas.microsoft.com/office/drawing/2010/main">
                  <a14:imgLayer r:embed="rId7">
                    <a14:imgEffect>
                      <a14:artisticPhotocopy/>
                    </a14:imgEffect>
                    <a14:imgEffect>
                      <a14:saturation sat="400000"/>
                    </a14:imgEffect>
                    <a14:imgEffect>
                      <a14:brightnessContrast bright="40000" contrast="40000"/>
                    </a14:imgEffect>
                  </a14:imgLayer>
                </a14:imgProps>
              </a:ext>
            </a:extLst>
          </a:blip>
          <a:stretch>
            <a:fillRect/>
          </a:stretch>
        </p:blipFill>
        <p:spPr>
          <a:xfrm>
            <a:off x="204756" y="133504"/>
            <a:ext cx="15999516" cy="1761397"/>
          </a:xfrm>
          <a:prstGeom prst="rect">
            <a:avLst/>
          </a:prstGeom>
        </p:spPr>
      </p:pic>
      <p:sp>
        <p:nvSpPr>
          <p:cNvPr id="7" name="TextBox 6"/>
          <p:cNvSpPr txBox="1"/>
          <p:nvPr/>
        </p:nvSpPr>
        <p:spPr>
          <a:xfrm>
            <a:off x="4133392" y="1616383"/>
            <a:ext cx="8058608" cy="2862322"/>
          </a:xfrm>
          <a:prstGeom prst="rect">
            <a:avLst/>
          </a:prstGeom>
          <a:noFill/>
        </p:spPr>
        <p:txBody>
          <a:bodyPr wrap="square" rtlCol="0">
            <a:spAutoFit/>
          </a:bodyPr>
          <a:lstStyle/>
          <a:p>
            <a:r>
              <a:rPr lang="en-US" sz="3600" b="1" dirty="0">
                <a:ln w="0"/>
                <a:solidFill>
                  <a:srgbClr val="FFFF19"/>
                </a:solidFill>
                <a:effectLst>
                  <a:outerShdw blurRad="38100" dist="19050" dir="2700000" algn="tl" rotWithShape="0">
                    <a:schemeClr val="dk1">
                      <a:alpha val="40000"/>
                    </a:schemeClr>
                  </a:outerShdw>
                </a:effectLst>
              </a:rPr>
              <a:t>Love Building </a:t>
            </a:r>
            <a:r>
              <a:rPr lang="en-US" sz="3600" b="1" dirty="0" smtClean="0">
                <a:ln w="0"/>
                <a:solidFill>
                  <a:srgbClr val="FFFF19"/>
                </a:solidFill>
                <a:effectLst>
                  <a:outerShdw blurRad="38100" dist="19050" dir="2700000" algn="tl" rotWithShape="0">
                    <a:schemeClr val="dk1">
                      <a:alpha val="40000"/>
                    </a:schemeClr>
                  </a:outerShdw>
                </a:effectLst>
              </a:rPr>
              <a:t>Robots? </a:t>
            </a:r>
            <a:r>
              <a:rPr lang="en-US" sz="3600" b="1" dirty="0">
                <a:ln w="0"/>
                <a:solidFill>
                  <a:srgbClr val="FFFF19"/>
                </a:solidFill>
                <a:effectLst>
                  <a:outerShdw blurRad="38100" dist="19050" dir="2700000" algn="tl" rotWithShape="0">
                    <a:schemeClr val="dk1">
                      <a:alpha val="40000"/>
                    </a:schemeClr>
                  </a:outerShdw>
                </a:effectLst>
              </a:rPr>
              <a:t>Trying </a:t>
            </a:r>
            <a:r>
              <a:rPr lang="en-US" sz="3600" b="1" dirty="0" smtClean="0">
                <a:ln w="0"/>
                <a:solidFill>
                  <a:srgbClr val="FFFF19"/>
                </a:solidFill>
                <a:effectLst>
                  <a:outerShdw blurRad="38100" dist="19050" dir="2700000" algn="tl" rotWithShape="0">
                    <a:schemeClr val="dk1">
                      <a:alpha val="40000"/>
                    </a:schemeClr>
                  </a:outerShdw>
                </a:effectLst>
              </a:rPr>
              <a:t>new </a:t>
            </a:r>
            <a:r>
              <a:rPr lang="en-US" sz="3600" b="1" dirty="0">
                <a:ln w="0"/>
                <a:solidFill>
                  <a:srgbClr val="FFFF19"/>
                </a:solidFill>
                <a:effectLst>
                  <a:outerShdw blurRad="38100" dist="19050" dir="2700000" algn="tl" rotWithShape="0">
                    <a:schemeClr val="dk1">
                      <a:alpha val="40000"/>
                    </a:schemeClr>
                  </a:outerShdw>
                </a:effectLst>
              </a:rPr>
              <a:t>things</a:t>
            </a:r>
            <a:r>
              <a:rPr lang="en-US" sz="3600" b="1" dirty="0" smtClean="0">
                <a:ln w="0"/>
                <a:solidFill>
                  <a:srgbClr val="FFFF19"/>
                </a:solidFill>
                <a:effectLst>
                  <a:outerShdw blurRad="38100" dist="19050" dir="2700000" algn="tl" rotWithShape="0">
                    <a:schemeClr val="dk1">
                      <a:alpha val="40000"/>
                    </a:schemeClr>
                  </a:outerShdw>
                </a:effectLst>
              </a:rPr>
              <a:t>? Carlton </a:t>
            </a:r>
            <a:r>
              <a:rPr lang="en-US" sz="3600" b="1" dirty="0">
                <a:ln w="0"/>
                <a:solidFill>
                  <a:srgbClr val="FFFF19"/>
                </a:solidFill>
                <a:effectLst>
                  <a:outerShdw blurRad="38100" dist="19050" dir="2700000" algn="tl" rotWithShape="0">
                    <a:schemeClr val="dk1">
                      <a:alpha val="40000"/>
                    </a:schemeClr>
                  </a:outerShdw>
                </a:effectLst>
              </a:rPr>
              <a:t>is now offering ROBOTICS 10</a:t>
            </a:r>
            <a:r>
              <a:rPr lang="en-US" sz="3600" b="1" dirty="0" smtClean="0">
                <a:ln w="0"/>
                <a:solidFill>
                  <a:srgbClr val="FFFF19"/>
                </a:solidFill>
                <a:effectLst>
                  <a:outerShdw blurRad="38100" dist="19050" dir="2700000" algn="tl" rotWithShape="0">
                    <a:schemeClr val="dk1">
                      <a:alpha val="40000"/>
                    </a:schemeClr>
                  </a:outerShdw>
                </a:effectLst>
              </a:rPr>
              <a:t>, 20, 30 </a:t>
            </a:r>
            <a:r>
              <a:rPr lang="en-US" sz="3600" b="1" dirty="0">
                <a:ln w="0"/>
                <a:solidFill>
                  <a:srgbClr val="FFFF19"/>
                </a:solidFill>
                <a:effectLst>
                  <a:outerShdw blurRad="38100" dist="19050" dir="2700000" algn="tl" rotWithShape="0">
                    <a:schemeClr val="dk1">
                      <a:alpha val="40000"/>
                    </a:schemeClr>
                  </a:outerShdw>
                </a:effectLst>
              </a:rPr>
              <a:t>as a Credit Class in the </a:t>
            </a:r>
            <a:r>
              <a:rPr lang="en-US" sz="3600" b="1" dirty="0" smtClean="0">
                <a:ln w="0"/>
                <a:solidFill>
                  <a:srgbClr val="FFFF19"/>
                </a:solidFill>
                <a:effectLst>
                  <a:outerShdw blurRad="38100" dist="19050" dir="2700000" algn="tl" rotWithShape="0">
                    <a:schemeClr val="dk1">
                      <a:alpha val="40000"/>
                    </a:schemeClr>
                  </a:outerShdw>
                </a:effectLst>
              </a:rPr>
              <a:t>Fall.</a:t>
            </a:r>
          </a:p>
          <a:p>
            <a:endParaRPr lang="en-US" sz="3600" b="1" dirty="0" smtClean="0">
              <a:ln w="0"/>
              <a:solidFill>
                <a:srgbClr val="FFFF19"/>
              </a:solidFill>
              <a:effectLst>
                <a:outerShdw blurRad="38100" dist="19050" dir="2700000" algn="tl" rotWithShape="0">
                  <a:schemeClr val="dk1">
                    <a:alpha val="40000"/>
                  </a:schemeClr>
                </a:outerShdw>
              </a:effectLst>
            </a:endParaRPr>
          </a:p>
          <a:p>
            <a:r>
              <a:rPr lang="en-US" sz="3600" b="1" dirty="0" smtClean="0">
                <a:ln w="0"/>
                <a:solidFill>
                  <a:srgbClr val="FFFF19"/>
                </a:solidFill>
                <a:effectLst>
                  <a:outerShdw blurRad="38100" dist="19050" dir="2700000" algn="tl" rotWithShape="0">
                    <a:schemeClr val="dk1">
                      <a:alpha val="40000"/>
                    </a:schemeClr>
                  </a:outerShdw>
                </a:effectLst>
              </a:rPr>
              <a:t>See </a:t>
            </a:r>
            <a:r>
              <a:rPr lang="en-US" sz="3600" b="1" dirty="0">
                <a:ln w="0"/>
                <a:solidFill>
                  <a:srgbClr val="FFFF19"/>
                </a:solidFill>
                <a:effectLst>
                  <a:outerShdw blurRad="38100" dist="19050" dir="2700000" algn="tl" rotWithShape="0">
                    <a:schemeClr val="dk1">
                      <a:alpha val="40000"/>
                    </a:schemeClr>
                  </a:outerShdw>
                </a:effectLst>
              </a:rPr>
              <a:t>Mr. Amy for More Details!! </a:t>
            </a:r>
          </a:p>
        </p:txBody>
      </p:sp>
      <p:sp>
        <p:nvSpPr>
          <p:cNvPr id="4" name="TextBox 3"/>
          <p:cNvSpPr txBox="1"/>
          <p:nvPr/>
        </p:nvSpPr>
        <p:spPr>
          <a:xfrm>
            <a:off x="11522547" y="6826067"/>
            <a:ext cx="526106" cy="230832"/>
          </a:xfrm>
          <a:prstGeom prst="rect">
            <a:avLst/>
          </a:prstGeom>
          <a:noFill/>
        </p:spPr>
        <p:txBody>
          <a:bodyPr wrap="none" rtlCol="0">
            <a:spAutoFit/>
          </a:bodyPr>
          <a:lstStyle/>
          <a:p>
            <a:r>
              <a:rPr lang="en-US" sz="900" dirty="0" smtClean="0"/>
              <a:t>Feb. 27</a:t>
            </a:r>
            <a:endParaRPr lang="en-US" sz="900" dirty="0"/>
          </a:p>
        </p:txBody>
      </p:sp>
    </p:spTree>
    <p:extLst>
      <p:ext uri="{BB962C8B-B14F-4D97-AF65-F5344CB8AC3E}">
        <p14:creationId xmlns:p14="http://schemas.microsoft.com/office/powerpoint/2010/main" val="1579316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8622" y="2324512"/>
            <a:ext cx="7258755" cy="1470025"/>
          </a:xfrm>
        </p:spPr>
        <p:txBody>
          <a:bodyPr>
            <a:noAutofit/>
          </a:bodyPr>
          <a:lstStyle/>
          <a:p>
            <a:pPr algn="l"/>
            <a:r>
              <a:rPr lang="en-US" sz="6000" dirty="0" smtClean="0">
                <a:latin typeface="Impact" panose="020B0806030902050204" pitchFamily="34" charset="0"/>
              </a:rPr>
              <a:t>Crusader Music Club</a:t>
            </a:r>
            <a:endParaRPr lang="en-US" sz="6000" dirty="0">
              <a:latin typeface="Impact" panose="020B0806030902050204" pitchFamily="34" charset="0"/>
            </a:endParaRPr>
          </a:p>
        </p:txBody>
      </p:sp>
      <p:sp>
        <p:nvSpPr>
          <p:cNvPr id="3" name="Subtitle 2"/>
          <p:cNvSpPr>
            <a:spLocks noGrp="1"/>
          </p:cNvSpPr>
          <p:nvPr>
            <p:ph type="subTitle" idx="1"/>
          </p:nvPr>
        </p:nvSpPr>
        <p:spPr>
          <a:xfrm>
            <a:off x="1814468" y="2777067"/>
            <a:ext cx="8534400" cy="767645"/>
          </a:xfrm>
        </p:spPr>
        <p:txBody>
          <a:bodyPr>
            <a:noAutofit/>
          </a:bodyPr>
          <a:lstStyle/>
          <a:p>
            <a:pPr>
              <a:spcBef>
                <a:spcPts val="0"/>
              </a:spcBef>
            </a:pPr>
            <a:r>
              <a:rPr lang="en-US" sz="5400" b="1" dirty="0" smtClean="0"/>
              <a:t> </a:t>
            </a:r>
          </a:p>
          <a:p>
            <a:pPr>
              <a:spcBef>
                <a:spcPts val="0"/>
              </a:spcBef>
            </a:pPr>
            <a:r>
              <a:rPr lang="en-US" sz="5400" b="1" dirty="0" smtClean="0"/>
              <a:t>Thursdays</a:t>
            </a:r>
          </a:p>
          <a:p>
            <a:pPr>
              <a:spcBef>
                <a:spcPts val="0"/>
              </a:spcBef>
            </a:pPr>
            <a:r>
              <a:rPr lang="en-US" sz="5400" b="1" dirty="0" smtClean="0"/>
              <a:t>Lunch time</a:t>
            </a:r>
          </a:p>
          <a:p>
            <a:pPr>
              <a:spcBef>
                <a:spcPts val="0"/>
              </a:spcBef>
            </a:pPr>
            <a:r>
              <a:rPr lang="en-US" sz="5400" b="1" dirty="0" smtClean="0">
                <a:ln>
                  <a:solidFill>
                    <a:schemeClr val="bg1"/>
                  </a:solidFill>
                </a:ln>
                <a:solidFill>
                  <a:srgbClr val="FF0000"/>
                </a:solidFill>
              </a:rPr>
              <a:t>    </a:t>
            </a:r>
            <a:r>
              <a:rPr lang="en-US" sz="6600" b="1" dirty="0" smtClean="0">
                <a:ln>
                  <a:solidFill>
                    <a:schemeClr val="bg1"/>
                  </a:solidFill>
                </a:ln>
                <a:solidFill>
                  <a:srgbClr val="FFFF00"/>
                </a:solidFill>
                <a:latin typeface="Berlin Sans FB Demi" panose="020E0802020502020306" pitchFamily="34" charset="0"/>
              </a:rPr>
              <a:t>B223A</a:t>
            </a:r>
            <a:endParaRPr lang="en-US" sz="6600" b="1" dirty="0">
              <a:ln>
                <a:solidFill>
                  <a:schemeClr val="bg1"/>
                </a:solidFill>
              </a:ln>
              <a:solidFill>
                <a:srgbClr val="FFFF00"/>
              </a:solidFill>
              <a:latin typeface="Berlin Sans FB Demi" panose="020E0802020502020306" pitchFamily="34" charset="0"/>
            </a:endParaRPr>
          </a:p>
        </p:txBody>
      </p:sp>
      <p:pic>
        <p:nvPicPr>
          <p:cNvPr id="1026" name="Picture 2" descr="C:\Users\lamy\AppData\Local\Microsoft\Windows\Temporary Internet Files\Content.IE5\BGDC0ER9\500px-Violin.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690" y="1723873"/>
            <a:ext cx="272644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amy\AppData\Local\Microsoft\Windows\Temporary Internet Files\Content.IE5\YGR1DJSH\Classicalguita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6645">
            <a:off x="-381535" y="-451557"/>
            <a:ext cx="5446276" cy="6705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amy\AppData\Local\Microsoft\Windows\Temporary Internet Files\Content.IE5\118HK321\music_notes_png_by_doloresdevelde-d5gt35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29" y="819163"/>
            <a:ext cx="11545677" cy="240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19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9396" y="521437"/>
            <a:ext cx="9247526" cy="1532995"/>
          </a:xfrm>
        </p:spPr>
        <p:txBody>
          <a:bodyPr>
            <a:noAutofit/>
          </a:bodyPr>
          <a:lstStyle/>
          <a:p>
            <a:r>
              <a:rPr lang="en-US" sz="9600" dirty="0" smtClean="0">
                <a:latin typeface="Algerian" panose="04020705040A02060702" pitchFamily="82" charset="0"/>
              </a:rPr>
              <a:t>‘SEW’</a:t>
            </a:r>
            <a:r>
              <a:rPr lang="en-US" sz="7200" dirty="0" smtClean="0">
                <a:latin typeface="Algerian" panose="04020705040A02060702" pitchFamily="82" charset="0"/>
              </a:rPr>
              <a:t>CIAL CLUB</a:t>
            </a:r>
            <a:endParaRPr lang="en-US" sz="7200" dirty="0">
              <a:latin typeface="Algerian" panose="04020705040A02060702" pitchFamily="82" charset="0"/>
            </a:endParaRPr>
          </a:p>
        </p:txBody>
      </p:sp>
      <p:sp>
        <p:nvSpPr>
          <p:cNvPr id="3" name="Subtitle 2"/>
          <p:cNvSpPr>
            <a:spLocks noGrp="1"/>
          </p:cNvSpPr>
          <p:nvPr>
            <p:ph type="subTitle" idx="1"/>
          </p:nvPr>
        </p:nvSpPr>
        <p:spPr>
          <a:xfrm>
            <a:off x="-1349396" y="2178599"/>
            <a:ext cx="9007497" cy="1405467"/>
          </a:xfrm>
        </p:spPr>
        <p:txBody>
          <a:bodyPr>
            <a:noAutofit/>
          </a:bodyPr>
          <a:lstStyle/>
          <a:p>
            <a:pPr algn="l"/>
            <a:r>
              <a:rPr lang="en-US" sz="5400" dirty="0" smtClean="0">
                <a:latin typeface="Algerian" panose="04020705040A02060702" pitchFamily="82" charset="0"/>
              </a:rPr>
              <a:t>                              MONDAYS </a:t>
            </a:r>
            <a:endParaRPr lang="en-US" sz="5400" dirty="0">
              <a:latin typeface="Algerian" panose="04020705040A02060702" pitchFamily="82" charset="0"/>
            </a:endParaRPr>
          </a:p>
          <a:p>
            <a:pPr algn="l"/>
            <a:r>
              <a:rPr lang="en-US" sz="5400" dirty="0" smtClean="0">
                <a:latin typeface="Algerian" panose="04020705040A02060702" pitchFamily="82" charset="0"/>
              </a:rPr>
              <a:t>                                 LUNCH</a:t>
            </a:r>
          </a:p>
          <a:p>
            <a:pPr algn="l"/>
            <a:r>
              <a:rPr lang="en-US" sz="5400" dirty="0" smtClean="0">
                <a:latin typeface="Algerian" panose="04020705040A02060702" pitchFamily="82" charset="0"/>
              </a:rPr>
              <a:t>                                 B230</a:t>
            </a:r>
          </a:p>
          <a:p>
            <a:r>
              <a:rPr lang="en-US" sz="4800" dirty="0" smtClean="0">
                <a:latin typeface="Algerian" panose="04020705040A02060702" pitchFamily="82" charset="0"/>
              </a:rPr>
              <a:t>MX. LAEWETZ</a:t>
            </a:r>
          </a:p>
          <a:p>
            <a:pPr algn="l"/>
            <a:r>
              <a:rPr lang="en-US" sz="4800" dirty="0" smtClean="0">
                <a:latin typeface="Algerian" panose="04020705040A02060702" pitchFamily="82" charset="0"/>
              </a:rPr>
              <a:t>            </a:t>
            </a:r>
            <a:r>
              <a:rPr lang="en-US" sz="2400" dirty="0" smtClean="0">
                <a:latin typeface="Adobe Gothic Std B" panose="020B0800000000000000" pitchFamily="34" charset="-128"/>
                <a:ea typeface="Adobe Gothic Std B" panose="020B0800000000000000" pitchFamily="34" charset="-128"/>
              </a:rPr>
              <a:t>no experience required </a:t>
            </a:r>
            <a:endParaRPr lang="en-US" sz="2400" dirty="0">
              <a:latin typeface="Adobe Gothic Std B" panose="020B0800000000000000" pitchFamily="34" charset="-128"/>
              <a:ea typeface="Adobe Gothic Std B" panose="020B0800000000000000" pitchFamily="34" charset="-128"/>
            </a:endParaRPr>
          </a:p>
        </p:txBody>
      </p:sp>
      <p:sp>
        <p:nvSpPr>
          <p:cNvPr id="7" name="AutoShape 2" descr="Image result for sewi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utoShape 4" descr="Image result for sewing machine"/>
          <p:cNvSpPr>
            <a:spLocks noChangeAspect="1" noChangeArrowheads="1"/>
          </p:cNvSpPr>
          <p:nvPr/>
        </p:nvSpPr>
        <p:spPr bwMode="auto">
          <a:xfrm>
            <a:off x="3657598" y="1964266"/>
            <a:ext cx="1619795" cy="1619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utoShape 6" descr="Image result for sewing mach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2"/>
          <a:stretch>
            <a:fillRect/>
          </a:stretch>
        </p:blipFill>
        <p:spPr>
          <a:xfrm>
            <a:off x="198429" y="2913728"/>
            <a:ext cx="3075938" cy="2367030"/>
          </a:xfrm>
          <a:prstGeom prst="rect">
            <a:avLst/>
          </a:prstGeom>
        </p:spPr>
      </p:pic>
      <p:pic>
        <p:nvPicPr>
          <p:cNvPr id="12" name="Picture 11"/>
          <p:cNvPicPr>
            <a:picLocks noChangeAspect="1"/>
          </p:cNvPicPr>
          <p:nvPr/>
        </p:nvPicPr>
        <p:blipFill>
          <a:blip r:embed="rId3"/>
          <a:stretch>
            <a:fillRect/>
          </a:stretch>
        </p:blipFill>
        <p:spPr>
          <a:xfrm>
            <a:off x="8138159" y="279509"/>
            <a:ext cx="2659981" cy="3986857"/>
          </a:xfrm>
          <a:prstGeom prst="rect">
            <a:avLst/>
          </a:prstGeom>
        </p:spPr>
      </p:pic>
      <p:pic>
        <p:nvPicPr>
          <p:cNvPr id="13" name="Picture 12"/>
          <p:cNvPicPr>
            <a:picLocks noChangeAspect="1"/>
          </p:cNvPicPr>
          <p:nvPr/>
        </p:nvPicPr>
        <p:blipFill>
          <a:blip r:embed="rId4"/>
          <a:stretch>
            <a:fillRect/>
          </a:stretch>
        </p:blipFill>
        <p:spPr>
          <a:xfrm>
            <a:off x="8286133" y="4544404"/>
            <a:ext cx="2910296" cy="1954359"/>
          </a:xfrm>
          <a:prstGeom prst="rect">
            <a:avLst/>
          </a:prstGeom>
        </p:spPr>
      </p:pic>
      <p:sp>
        <p:nvSpPr>
          <p:cNvPr id="4" name="TextBox 3"/>
          <p:cNvSpPr txBox="1"/>
          <p:nvPr/>
        </p:nvSpPr>
        <p:spPr>
          <a:xfrm>
            <a:off x="63500" y="5436109"/>
            <a:ext cx="6118726"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Sew-bead-knit-crochet-cross </a:t>
            </a: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stitch and more</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301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39028" y="4099610"/>
            <a:ext cx="2797396" cy="1709520"/>
          </a:xfrm>
          <a:prstGeom prst="rect">
            <a:avLst/>
          </a:prstGeom>
        </p:spPr>
      </p:pic>
      <p:pic>
        <p:nvPicPr>
          <p:cNvPr id="3" name="Picture 2"/>
          <p:cNvPicPr>
            <a:picLocks noChangeAspect="1"/>
          </p:cNvPicPr>
          <p:nvPr/>
        </p:nvPicPr>
        <p:blipFill>
          <a:blip r:embed="rId2"/>
          <a:stretch>
            <a:fillRect/>
          </a:stretch>
        </p:blipFill>
        <p:spPr>
          <a:xfrm rot="21327177">
            <a:off x="779299" y="2562457"/>
            <a:ext cx="2216580" cy="1862625"/>
          </a:xfrm>
          <a:prstGeom prst="rect">
            <a:avLst/>
          </a:prstGeom>
        </p:spPr>
      </p:pic>
      <p:pic>
        <p:nvPicPr>
          <p:cNvPr id="5" name="Picture 4"/>
          <p:cNvPicPr>
            <a:picLocks noChangeAspect="1"/>
          </p:cNvPicPr>
          <p:nvPr/>
        </p:nvPicPr>
        <p:blipFill>
          <a:blip r:embed="rId2"/>
          <a:stretch>
            <a:fillRect/>
          </a:stretch>
        </p:blipFill>
        <p:spPr>
          <a:xfrm>
            <a:off x="8775264" y="4289612"/>
            <a:ext cx="2398467" cy="1573306"/>
          </a:xfrm>
          <a:prstGeom prst="rect">
            <a:avLst/>
          </a:prstGeom>
        </p:spPr>
      </p:pic>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1086" t="1112"/>
          <a:stretch/>
        </p:blipFill>
        <p:spPr>
          <a:xfrm rot="20941714">
            <a:off x="-412892" y="-1055870"/>
            <a:ext cx="13484890" cy="10310959"/>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3077" b="98462" l="1053" r="93158">
                        <a14:foregroundMark x1="47719" y1="14615" x2="64737" y2="22692"/>
                        <a14:foregroundMark x1="57193" y1="29615" x2="71579" y2="39231"/>
                        <a14:foregroundMark x1="74035" y1="48462" x2="80526" y2="56538"/>
                        <a14:foregroundMark x1="73509" y1="79231" x2="84737" y2="83077"/>
                        <a14:foregroundMark x1="44386" y1="79231" x2="8421" y2="49615"/>
                        <a14:foregroundMark x1="24386" y1="28846" x2="11579" y2="16538"/>
                        <a14:foregroundMark x1="20877" y1="40385" x2="6667" y2="33462"/>
                        <a14:foregroundMark x1="72982" y1="18077" x2="72982" y2="18077"/>
                        <a14:foregroundMark x1="72281" y1="17692" x2="78421" y2="30769"/>
                        <a14:foregroundMark x1="89825" y1="73462" x2="91579" y2="73462"/>
                        <a14:foregroundMark x1="18772" y1="11538" x2="23684" y2="18077"/>
                        <a14:foregroundMark x1="78772" y1="65000" x2="88421" y2="68846"/>
                        <a14:foregroundMark x1="73860" y1="93846" x2="73860" y2="94231"/>
                        <a14:foregroundMark x1="80702" y1="98846" x2="80702" y2="98846"/>
                        <a14:foregroundMark x1="6140" y1="58462" x2="12105" y2="61923"/>
                        <a14:foregroundMark x1="22105" y1="70000" x2="22105" y2="70000"/>
                        <a14:foregroundMark x1="24386" y1="72692" x2="24561" y2="72692"/>
                        <a14:foregroundMark x1="1053" y1="66923" x2="1053" y2="66923"/>
                        <a14:foregroundMark x1="4912" y1="60000" x2="4912" y2="60000"/>
                        <a14:foregroundMark x1="6316" y1="54615" x2="6316" y2="54615"/>
                        <a14:foregroundMark x1="20877" y1="78462" x2="20877" y2="78846"/>
                        <a14:foregroundMark x1="41579" y1="77692" x2="40877" y2="82308"/>
                        <a14:foregroundMark x1="46842" y1="12308" x2="64737" y2="20769"/>
                        <a14:foregroundMark x1="47193" y1="15769" x2="63860" y2="23846"/>
                        <a14:foregroundMark x1="64386" y1="24615" x2="67368" y2="19615"/>
                        <a14:foregroundMark x1="48246" y1="17308" x2="45439" y2="10385"/>
                        <a14:foregroundMark x1="46667" y1="18462" x2="45789" y2="11923"/>
                      </a14:backgroundRemoval>
                    </a14:imgEffect>
                  </a14:imgLayer>
                </a14:imgProps>
              </a:ext>
            </a:extLst>
          </a:blip>
          <a:stretch>
            <a:fillRect/>
          </a:stretch>
        </p:blipFill>
        <p:spPr>
          <a:xfrm rot="20121897">
            <a:off x="-795795" y="-228697"/>
            <a:ext cx="8902992" cy="4223310"/>
          </a:xfrm>
          <a:prstGeom prst="rect">
            <a:avLst/>
          </a:prstGeom>
          <a:ln>
            <a:noFill/>
          </a:ln>
          <a:effectLst>
            <a:softEdge rad="112500"/>
          </a:effectLst>
        </p:spPr>
      </p:pic>
      <p:sp>
        <p:nvSpPr>
          <p:cNvPr id="9" name="TextBox 8"/>
          <p:cNvSpPr txBox="1"/>
          <p:nvPr/>
        </p:nvSpPr>
        <p:spPr>
          <a:xfrm>
            <a:off x="5892816" y="68801"/>
            <a:ext cx="6615368"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smtClean="0">
                <a:ln>
                  <a:noFill/>
                </a:ln>
                <a:solidFill>
                  <a:srgbClr val="C80000"/>
                </a:solidFill>
                <a:effectLst/>
                <a:uLnTx/>
                <a:uFillTx/>
                <a:latin typeface="Arial Black" panose="020B0A04020102020204" pitchFamily="34" charset="0"/>
                <a:ea typeface="+mn-ea"/>
                <a:cs typeface="+mn-cs"/>
              </a:rPr>
              <a:t> </a:t>
            </a:r>
            <a:endParaRPr kumimoji="0" lang="en-US" sz="8000" b="0" i="0" u="none" strike="noStrike" kern="1200" cap="none" spc="0" normalizeH="0" baseline="0" noProof="0" dirty="0" smtClean="0">
              <a:ln>
                <a:noFill/>
              </a:ln>
              <a:solidFill>
                <a:srgbClr val="C800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smtClean="0">
                <a:ln>
                  <a:noFill/>
                </a:ln>
                <a:solidFill>
                  <a:srgbClr val="C80000"/>
                </a:solidFill>
                <a:effectLst/>
                <a:uLnTx/>
                <a:uFillTx/>
                <a:latin typeface="Arial Black" panose="020B0A04020102020204" pitchFamily="34" charset="0"/>
                <a:ea typeface="+mn-ea"/>
                <a:cs typeface="+mn-cs"/>
              </a:rPr>
              <a:t>   Fridays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smtClean="0">
                <a:ln>
                  <a:noFill/>
                </a:ln>
                <a:solidFill>
                  <a:srgbClr val="C80000"/>
                </a:solidFill>
                <a:effectLst/>
                <a:uLnTx/>
                <a:uFillTx/>
                <a:latin typeface="Arial Black" panose="020B0A04020102020204" pitchFamily="34" charset="0"/>
                <a:ea typeface="+mn-ea"/>
                <a:cs typeface="+mn-cs"/>
              </a:rPr>
              <a:t>   Lunch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smtClean="0">
                <a:ln>
                  <a:noFill/>
                </a:ln>
                <a:solidFill>
                  <a:srgbClr val="C80000"/>
                </a:solidFill>
                <a:effectLst/>
                <a:uLnTx/>
                <a:uFillTx/>
                <a:latin typeface="Arial Black" panose="020B0A04020102020204" pitchFamily="34" charset="0"/>
                <a:ea typeface="+mn-ea"/>
                <a:cs typeface="+mn-cs"/>
              </a:rPr>
              <a:t>   B101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0" name="TextBox 9"/>
          <p:cNvSpPr txBox="1"/>
          <p:nvPr/>
        </p:nvSpPr>
        <p:spPr>
          <a:xfrm>
            <a:off x="-5382" y="4289612"/>
            <a:ext cx="12410770" cy="212365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2822E8"/>
                </a:solidFill>
                <a:effectLst/>
                <a:uLnTx/>
                <a:uFillTx/>
                <a:latin typeface="Comic Sans MS" panose="030F0702030302020204" pitchFamily="66" charset="0"/>
                <a:ea typeface="+mn-ea"/>
                <a:cs typeface="Calibri" panose="020F0502020204030204" pitchFamily="34" charset="0"/>
              </a:rPr>
              <a:t>Check the door of B101 for a full schedule.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2822E8"/>
                </a:solidFill>
                <a:effectLst/>
                <a:uLnTx/>
                <a:uFillTx/>
                <a:latin typeface="Comic Sans MS" panose="030F0702030302020204" pitchFamily="66" charset="0"/>
                <a:ea typeface="+mn-ea"/>
                <a:cs typeface="Calibri" panose="020F0502020204030204" pitchFamily="34" charset="0"/>
              </a:rPr>
              <a:t>       Everyone welcome.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2822E8"/>
                </a:solidFill>
                <a:effectLst/>
                <a:uLnTx/>
                <a:uFillTx/>
                <a:latin typeface="Comic Sans MS" panose="030F0702030302020204" pitchFamily="66" charset="0"/>
                <a:ea typeface="+mn-ea"/>
                <a:cs typeface="Calibri" panose="020F0502020204030204" pitchFamily="34" charset="0"/>
              </a:rPr>
              <a:t>                Bring your lunch.</a:t>
            </a:r>
            <a:endParaRPr kumimoji="0" lang="en-US" sz="4400" b="1" i="0" u="none" strike="noStrike" kern="1200" cap="none" spc="0" normalizeH="0" baseline="0" noProof="0" dirty="0">
              <a:ln>
                <a:noFill/>
              </a:ln>
              <a:solidFill>
                <a:srgbClr val="2822E8"/>
              </a:solidFill>
              <a:effectLst/>
              <a:uLnTx/>
              <a:uFillTx/>
              <a:latin typeface="Comic Sans MS" panose="030F0702030302020204" pitchFamily="66" charset="0"/>
              <a:ea typeface="+mn-ea"/>
              <a:cs typeface="Calibri" panose="020F0502020204030204" pitchFamily="34" charset="0"/>
            </a:endParaRPr>
          </a:p>
        </p:txBody>
      </p:sp>
    </p:spTree>
    <p:extLst>
      <p:ext uri="{BB962C8B-B14F-4D97-AF65-F5344CB8AC3E}">
        <p14:creationId xmlns:p14="http://schemas.microsoft.com/office/powerpoint/2010/main" val="1364553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59625" y="690465"/>
            <a:ext cx="5859624" cy="5632311"/>
          </a:xfrm>
          <a:prstGeom prst="rect">
            <a:avLst/>
          </a:prstGeom>
          <a:noFill/>
        </p:spPr>
        <p:txBody>
          <a:bodyPr wrap="square" rtlCol="0">
            <a:spAutoFit/>
          </a:bodyPr>
          <a:lstStyle/>
          <a:p>
            <a:r>
              <a:rPr lang="en-US" sz="3600" dirty="0"/>
              <a:t>Voting for ALL GRADS will take place on March 27th in the library at NOON. Mr. Court will be there to answer any questions students may have regarding Grad day. If you can not attend, you can still cast your ballot in the main office on Thursday or Friday.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42679">
            <a:off x="307911" y="727789"/>
            <a:ext cx="5265130" cy="5261839"/>
          </a:xfrm>
          <a:prstGeom prst="rect">
            <a:avLst/>
          </a:prstGeom>
        </p:spPr>
      </p:pic>
    </p:spTree>
    <p:extLst>
      <p:ext uri="{BB962C8B-B14F-4D97-AF65-F5344CB8AC3E}">
        <p14:creationId xmlns:p14="http://schemas.microsoft.com/office/powerpoint/2010/main" val="74992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9A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1874" r="14335" b="12471"/>
          <a:stretch/>
        </p:blipFill>
        <p:spPr>
          <a:xfrm flipH="1">
            <a:off x="-528918" y="1090520"/>
            <a:ext cx="12317506" cy="6069972"/>
          </a:xfrm>
          <a:prstGeom prst="rect">
            <a:avLst/>
          </a:prstGeom>
          <a:ln>
            <a:noFill/>
          </a:ln>
          <a:effectLst>
            <a:softEdge rad="112500"/>
          </a:effectLst>
        </p:spPr>
      </p:pic>
      <p:pic>
        <p:nvPicPr>
          <p:cNvPr id="4" name="Content Placeholder 3"/>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0" b="100000" l="4480" r="100000"/>
                    </a14:imgEffect>
                  </a14:imgLayer>
                </a14:imgProps>
              </a:ext>
            </a:extLst>
          </a:blip>
          <a:stretch>
            <a:fillRect/>
          </a:stretch>
        </p:blipFill>
        <p:spPr>
          <a:xfrm>
            <a:off x="6789651" y="1243922"/>
            <a:ext cx="5433724" cy="3886200"/>
          </a:xfrm>
          <a:prstGeom prst="rect">
            <a:avLst/>
          </a:prstGeom>
        </p:spPr>
      </p:pic>
      <p:pic>
        <p:nvPicPr>
          <p:cNvPr id="5" name="Picture 4"/>
          <p:cNvPicPr>
            <a:picLocks noChangeAspect="1"/>
          </p:cNvPicPr>
          <p:nvPr/>
        </p:nvPicPr>
        <p:blipFill>
          <a:blip r:embed="rId6"/>
          <a:stretch>
            <a:fillRect/>
          </a:stretch>
        </p:blipFill>
        <p:spPr>
          <a:xfrm>
            <a:off x="6789651" y="5103229"/>
            <a:ext cx="5433724" cy="1727878"/>
          </a:xfrm>
          <a:prstGeom prst="rect">
            <a:avLst/>
          </a:prstGeom>
        </p:spPr>
      </p:pic>
      <p:sp>
        <p:nvSpPr>
          <p:cNvPr id="6" name="TextBox 5"/>
          <p:cNvSpPr txBox="1"/>
          <p:nvPr/>
        </p:nvSpPr>
        <p:spPr>
          <a:xfrm>
            <a:off x="1295729" y="0"/>
            <a:ext cx="11222157" cy="193899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prstClr val="black"/>
                </a:solidFill>
                <a:effectLst/>
                <a:uLnTx/>
                <a:uFillTx/>
                <a:latin typeface="Berlin Sans FB Demi" panose="020E0802020502020306" pitchFamily="34" charset="0"/>
                <a:ea typeface="+mn-ea"/>
                <a:cs typeface="+mn-cs"/>
              </a:rPr>
              <a:t>Drivers Education Sign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7" name="TextBox 6"/>
          <p:cNvSpPr txBox="1"/>
          <p:nvPr/>
        </p:nvSpPr>
        <p:spPr>
          <a:xfrm>
            <a:off x="837163" y="1396076"/>
            <a:ext cx="7764370" cy="61863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Next </a:t>
            </a:r>
            <a:r>
              <a:rPr kumimoji="0" lang="en-US" sz="48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after school </a:t>
            </a:r>
            <a:endPar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class starts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April 1, 2019 (no joke).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Please </a:t>
            </a:r>
            <a:r>
              <a:rPr kumimoji="0" lang="en-US" sz="48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text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306-961-3447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To Register.</a:t>
            </a:r>
            <a:endParaRPr kumimoji="0" lang="en-US" sz="48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 name="TextBox 2"/>
          <p:cNvSpPr txBox="1"/>
          <p:nvPr/>
        </p:nvSpPr>
        <p:spPr>
          <a:xfrm>
            <a:off x="11390489" y="6858000"/>
            <a:ext cx="6463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 New Roman"/>
                <a:ea typeface="+mn-ea"/>
                <a:cs typeface="+mn-cs"/>
              </a:rPr>
              <a:t>Feb. 15</a:t>
            </a:r>
            <a:endParaRPr kumimoji="0" lang="en-US" sz="12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018048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67404" y="121295"/>
            <a:ext cx="11809312" cy="1612955"/>
          </a:xfrm>
          <a:prstGeom prst="rect">
            <a:avLst/>
          </a:prstGeom>
        </p:spPr>
      </p:pic>
      <p:pic>
        <p:nvPicPr>
          <p:cNvPr id="15" name="Picture 14"/>
          <p:cNvPicPr>
            <a:picLocks noChangeAspect="1"/>
          </p:cNvPicPr>
          <p:nvPr/>
        </p:nvPicPr>
        <p:blipFill>
          <a:blip r:embed="rId4"/>
          <a:stretch>
            <a:fillRect/>
          </a:stretch>
        </p:blipFill>
        <p:spPr>
          <a:xfrm>
            <a:off x="1560628" y="-124538"/>
            <a:ext cx="9022862" cy="1838121"/>
          </a:xfrm>
          <a:prstGeom prst="rect">
            <a:avLst/>
          </a:prstGeom>
        </p:spPr>
      </p:pic>
      <p:sp>
        <p:nvSpPr>
          <p:cNvPr id="9" name="TextBox 8"/>
          <p:cNvSpPr txBox="1"/>
          <p:nvPr/>
        </p:nvSpPr>
        <p:spPr>
          <a:xfrm>
            <a:off x="3032449" y="522514"/>
            <a:ext cx="570390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mn-ea"/>
                <a:cs typeface="+mn-cs"/>
              </a:rPr>
              <a:t/>
            </a:r>
            <a:b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mn-ea"/>
                <a:cs typeface="+mn-cs"/>
              </a:rPr>
            </a:br>
            <a:r>
              <a:rPr lang="en-US" sz="3600" b="1" dirty="0" smtClean="0">
                <a:solidFill>
                  <a:prstClr val="black"/>
                </a:solidFill>
                <a:effectLst>
                  <a:outerShdw blurRad="38100" dist="38100" dir="2700000" algn="tl">
                    <a:srgbClr val="000000">
                      <a:alpha val="43137"/>
                    </a:srgbClr>
                  </a:outerShdw>
                </a:effectLst>
                <a:latin typeface="Times New Roman"/>
              </a:rPr>
              <a:t>Wednesday, March 20</a:t>
            </a:r>
            <a:r>
              <a:rPr kumimoji="0" lang="en-US" sz="3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a:ea typeface="+mn-ea"/>
                <a:cs typeface="+mn-cs"/>
              </a:rPr>
              <a:t>, 2019</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mn-ea"/>
              <a:cs typeface="+mn-cs"/>
            </a:endParaRPr>
          </a:p>
        </p:txBody>
      </p:sp>
      <p:graphicFrame>
        <p:nvGraphicFramePr>
          <p:cNvPr id="16" name="Table 15"/>
          <p:cNvGraphicFramePr>
            <a:graphicFrameLocks noGrp="1"/>
          </p:cNvGraphicFramePr>
          <p:nvPr>
            <p:extLst>
              <p:ext uri="{D42A27DB-BD31-4B8C-83A1-F6EECF244321}">
                <p14:modId xmlns:p14="http://schemas.microsoft.com/office/powerpoint/2010/main" val="1458271365"/>
              </p:ext>
            </p:extLst>
          </p:nvPr>
        </p:nvGraphicFramePr>
        <p:xfrm>
          <a:off x="167403" y="1823846"/>
          <a:ext cx="11809313" cy="4853418"/>
        </p:xfrm>
        <a:graphic>
          <a:graphicData uri="http://schemas.openxmlformats.org/drawingml/2006/table">
            <a:tbl>
              <a:tblPr firstRow="1" bandRow="1">
                <a:tableStyleId>{69CF1AB2-1976-4502-BF36-3FF5EA218861}</a:tableStyleId>
              </a:tblPr>
              <a:tblGrid>
                <a:gridCol w="2851845">
                  <a:extLst>
                    <a:ext uri="{9D8B030D-6E8A-4147-A177-3AD203B41FA5}">
                      <a16:colId xmlns:a16="http://schemas.microsoft.com/office/drawing/2014/main" val="20000"/>
                    </a:ext>
                  </a:extLst>
                </a:gridCol>
                <a:gridCol w="7549875">
                  <a:extLst>
                    <a:ext uri="{9D8B030D-6E8A-4147-A177-3AD203B41FA5}">
                      <a16:colId xmlns:a16="http://schemas.microsoft.com/office/drawing/2014/main" val="20001"/>
                    </a:ext>
                  </a:extLst>
                </a:gridCol>
                <a:gridCol w="1407593">
                  <a:extLst>
                    <a:ext uri="{9D8B030D-6E8A-4147-A177-3AD203B41FA5}">
                      <a16:colId xmlns:a16="http://schemas.microsoft.com/office/drawing/2014/main" val="20002"/>
                    </a:ext>
                  </a:extLst>
                </a:gridCol>
              </a:tblGrid>
              <a:tr h="1070830">
                <a:tc>
                  <a:txBody>
                    <a:bodyPr/>
                    <a:lstStyle/>
                    <a:p>
                      <a:pPr algn="r"/>
                      <a:r>
                        <a:rPr lang="en-US" sz="3600" b="1" dirty="0" smtClean="0"/>
                        <a:t>Breakfast</a:t>
                      </a:r>
                      <a:endParaRPr lang="en-CA" sz="3600" b="1" dirty="0">
                        <a:latin typeface="Franklin Gothic Demi Cond" panose="020B0706030402020204" pitchFamily="34" charset="0"/>
                      </a:endParaRPr>
                    </a:p>
                  </a:txBody>
                  <a:tcPr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3200" b="1" dirty="0" smtClean="0">
                          <a:effectLst/>
                          <a:latin typeface="+mn-lt"/>
                          <a:ea typeface="Calibri"/>
                          <a:cs typeface="Times New Roman"/>
                        </a:rPr>
                        <a:t>South-west Egg Benny with </a:t>
                      </a:r>
                    </a:p>
                    <a:p>
                      <a:pPr marL="0" marR="0" algn="ctr">
                        <a:lnSpc>
                          <a:spcPct val="115000"/>
                        </a:lnSpc>
                        <a:spcBef>
                          <a:spcPts val="0"/>
                        </a:spcBef>
                        <a:spcAft>
                          <a:spcPts val="0"/>
                        </a:spcAft>
                      </a:pPr>
                      <a:r>
                        <a:rPr lang="en-US" sz="3200" b="1" dirty="0" smtClean="0">
                          <a:effectLst/>
                          <a:latin typeface="+mn-lt"/>
                          <a:ea typeface="Calibri"/>
                          <a:cs typeface="Times New Roman"/>
                        </a:rPr>
                        <a:t>Hash Browns</a:t>
                      </a:r>
                    </a:p>
                  </a:txBody>
                  <a:tcPr marL="114300" marR="114300" marT="0" marB="0" anchor="ctr">
                    <a:solidFill>
                      <a:schemeClr val="accent3">
                        <a:lumMod val="40000"/>
                        <a:lumOff val="60000"/>
                      </a:schemeClr>
                    </a:solidFill>
                  </a:tcPr>
                </a:tc>
                <a:tc>
                  <a:txBody>
                    <a:bodyPr/>
                    <a:lstStyle/>
                    <a:p>
                      <a:pPr algn="ctr"/>
                      <a:r>
                        <a:rPr lang="en-US" sz="2800" b="1" dirty="0" smtClean="0"/>
                        <a:t>$4.50</a:t>
                      </a:r>
                    </a:p>
                  </a:txBody>
                  <a:tcPr anchor="ctr">
                    <a:solidFill>
                      <a:schemeClr val="accent3">
                        <a:lumMod val="40000"/>
                        <a:lumOff val="60000"/>
                      </a:schemeClr>
                    </a:solidFill>
                  </a:tcPr>
                </a:tc>
                <a:extLst>
                  <a:ext uri="{0D108BD9-81ED-4DB2-BD59-A6C34878D82A}">
                    <a16:rowId xmlns:a16="http://schemas.microsoft.com/office/drawing/2014/main" val="10001"/>
                  </a:ext>
                </a:extLst>
              </a:tr>
              <a:tr h="1435455">
                <a:tc>
                  <a:txBody>
                    <a:bodyPr/>
                    <a:lstStyle/>
                    <a:p>
                      <a:pPr algn="r"/>
                      <a:r>
                        <a:rPr lang="en-US" sz="3600" b="1" dirty="0" smtClean="0"/>
                        <a:t>Lunch</a:t>
                      </a:r>
                      <a:endParaRPr lang="en-CA" sz="3600" b="1" dirty="0">
                        <a:latin typeface="Franklin Gothic Demi Cond" panose="020B0706030402020204" pitchFamily="34" charset="0"/>
                      </a:endParaRPr>
                    </a:p>
                  </a:txBody>
                  <a:tcPr anchor="ctr">
                    <a:solidFill>
                      <a:schemeClr val="bg1"/>
                    </a:solidFill>
                  </a:tcPr>
                </a:tc>
                <a:tc>
                  <a:txBody>
                    <a:bodyPr/>
                    <a:lstStyle/>
                    <a:p>
                      <a:pPr algn="ctr"/>
                      <a:r>
                        <a:rPr lang="en-US" sz="3200" b="1" dirty="0" smtClean="0"/>
                        <a:t>Chicken Tetrazzini </a:t>
                      </a:r>
                    </a:p>
                    <a:p>
                      <a:pPr algn="ctr"/>
                      <a:r>
                        <a:rPr lang="en-US" sz="3200" b="1" dirty="0" smtClean="0"/>
                        <a:t>with Salad  </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800" b="1" dirty="0" smtClean="0">
                          <a:latin typeface="+mn-lt"/>
                        </a:rPr>
                        <a:t>$6.50</a:t>
                      </a:r>
                    </a:p>
                  </a:txBody>
                  <a:tcPr anchor="ctr">
                    <a:solidFill>
                      <a:schemeClr val="bg1"/>
                    </a:solidFill>
                  </a:tcPr>
                </a:tc>
                <a:extLst>
                  <a:ext uri="{0D108BD9-81ED-4DB2-BD59-A6C34878D82A}">
                    <a16:rowId xmlns:a16="http://schemas.microsoft.com/office/drawing/2014/main" val="10002"/>
                  </a:ext>
                </a:extLst>
              </a:tr>
              <a:tr h="1474319">
                <a:tc>
                  <a:txBody>
                    <a:bodyPr/>
                    <a:lstStyle/>
                    <a:p>
                      <a:pPr algn="r"/>
                      <a:r>
                        <a:rPr lang="en-US" sz="3300" b="1" dirty="0" smtClean="0"/>
                        <a:t>Soup &amp; Salad</a:t>
                      </a:r>
                      <a:endParaRPr lang="en-CA" sz="3300" b="1" dirty="0">
                        <a:latin typeface="Franklin Gothic Demi Cond" panose="020B0706030402020204" pitchFamily="34" charset="0"/>
                      </a:endParaRPr>
                    </a:p>
                  </a:txBody>
                  <a:tcPr anchor="ctr">
                    <a:solidFill>
                      <a:schemeClr val="accent3">
                        <a:lumMod val="40000"/>
                        <a:lumOff val="60000"/>
                      </a:schemeClr>
                    </a:solidFill>
                  </a:tcPr>
                </a:tc>
                <a:tc>
                  <a:txBody>
                    <a:bodyPr/>
                    <a:lstStyle/>
                    <a:p>
                      <a:pPr algn="ctr"/>
                      <a:r>
                        <a:rPr lang="en-US" sz="3200" b="1" baseline="0" dirty="0" smtClean="0"/>
                        <a:t>Beef Barley </a:t>
                      </a:r>
                    </a:p>
                    <a:p>
                      <a:pPr algn="ctr"/>
                      <a:r>
                        <a:rPr lang="en-US" sz="3200" b="1" baseline="0" dirty="0" smtClean="0"/>
                        <a:t>Strawberry Romaine with Chicken </a:t>
                      </a:r>
                    </a:p>
                  </a:txBody>
                  <a:tcPr anchor="ctr">
                    <a:solidFill>
                      <a:schemeClr val="accent3">
                        <a:lumMod val="40000"/>
                        <a:lumOff val="60000"/>
                      </a:schemeClr>
                    </a:solidFill>
                  </a:tcPr>
                </a:tc>
                <a:tc>
                  <a:txBody>
                    <a:bodyPr/>
                    <a:lstStyle/>
                    <a:p>
                      <a:pPr algn="ctr"/>
                      <a:r>
                        <a:rPr lang="en-US" sz="2800" b="1" dirty="0" smtClean="0"/>
                        <a:t>$5.75</a:t>
                      </a:r>
                      <a:endParaRPr lang="en-CA" sz="2800" b="1" dirty="0" smtClean="0">
                        <a:latin typeface="Franklin Gothic Demi Cond" panose="020B0706030402020204" pitchFamily="34" charset="0"/>
                      </a:endParaRPr>
                    </a:p>
                  </a:txBody>
                  <a:tcPr anchor="ctr">
                    <a:solidFill>
                      <a:schemeClr val="accent3">
                        <a:lumMod val="40000"/>
                        <a:lumOff val="60000"/>
                      </a:schemeClr>
                    </a:solidFill>
                  </a:tcPr>
                </a:tc>
                <a:extLst>
                  <a:ext uri="{0D108BD9-81ED-4DB2-BD59-A6C34878D82A}">
                    <a16:rowId xmlns:a16="http://schemas.microsoft.com/office/drawing/2014/main" val="10003"/>
                  </a:ext>
                </a:extLst>
              </a:tr>
              <a:tr h="866938">
                <a:tc>
                  <a:txBody>
                    <a:bodyPr/>
                    <a:lstStyle/>
                    <a:p>
                      <a:pPr marL="0" indent="0" algn="r">
                        <a:buFont typeface="Arial" panose="020B0604020202020204" pitchFamily="34" charset="0"/>
                        <a:buNone/>
                      </a:pPr>
                      <a:r>
                        <a:rPr lang="en-US" sz="3600" b="1" dirty="0" smtClean="0"/>
                        <a:t>Dessert</a:t>
                      </a:r>
                      <a:endParaRPr lang="en-CA" sz="3600" b="1" dirty="0">
                        <a:latin typeface="Franklin Gothic Demi Cond" panose="020B0706030402020204" pitchFamily="34" charset="0"/>
                      </a:endParaRPr>
                    </a:p>
                  </a:txBody>
                  <a:tcPr anchor="ctr">
                    <a:solidFill>
                      <a:schemeClr val="bg1"/>
                    </a:solidFill>
                  </a:tcPr>
                </a:tc>
                <a:tc>
                  <a:txBody>
                    <a:bodyPr/>
                    <a:lstStyle/>
                    <a:p>
                      <a:pPr algn="ctr"/>
                      <a:r>
                        <a:rPr lang="en-US" sz="3200" b="1" dirty="0" smtClean="0">
                          <a:latin typeface="+mn-lt"/>
                        </a:rPr>
                        <a:t>Death By Chocolate</a:t>
                      </a:r>
                    </a:p>
                  </a:txBody>
                  <a:tcPr anchor="ctr">
                    <a:solidFill>
                      <a:schemeClr val="bg1"/>
                    </a:solidFill>
                  </a:tcPr>
                </a:tc>
                <a:tc>
                  <a:txBody>
                    <a:bodyPr/>
                    <a:lstStyle/>
                    <a:p>
                      <a:pPr algn="ctr"/>
                      <a:r>
                        <a:rPr lang="en-US" sz="2800" b="1" dirty="0" smtClean="0"/>
                        <a:t>$2.00</a:t>
                      </a:r>
                      <a:endParaRPr lang="en-CA" sz="2800" b="1" dirty="0">
                        <a:latin typeface="Franklin Gothic Demi Cond" panose="020B0706030402020204" pitchFamily="34" charset="0"/>
                      </a:endParaRPr>
                    </a:p>
                  </a:txBody>
                  <a:tcPr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7142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5666"/>
            <a:ext cx="12586447" cy="7091576"/>
          </a:xfrm>
          <a:prstGeom prst="rect">
            <a:avLst/>
          </a:prstGeom>
        </p:spPr>
      </p:pic>
      <p:sp>
        <p:nvSpPr>
          <p:cNvPr id="5" name="TextBox 4"/>
          <p:cNvSpPr txBox="1"/>
          <p:nvPr/>
        </p:nvSpPr>
        <p:spPr>
          <a:xfrm>
            <a:off x="11228294" y="7085910"/>
            <a:ext cx="7873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a:ea typeface="+mn-ea"/>
                <a:cs typeface="+mn-cs"/>
              </a:rPr>
              <a:t>Dec. 1</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200852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rot="10800000">
            <a:off x="-207106" y="-121188"/>
            <a:ext cx="12399106" cy="7105879"/>
          </a:xfrm>
          <a:prstGeom prst="rect">
            <a:avLst/>
          </a:prstGeom>
        </p:spPr>
      </p:pic>
      <p:sp>
        <p:nvSpPr>
          <p:cNvPr id="2" name="Title 1"/>
          <p:cNvSpPr>
            <a:spLocks noGrp="1"/>
          </p:cNvSpPr>
          <p:nvPr>
            <p:ph type="title"/>
          </p:nvPr>
        </p:nvSpPr>
        <p:spPr>
          <a:xfrm>
            <a:off x="175856" y="281006"/>
            <a:ext cx="11633181" cy="763600"/>
          </a:xfrm>
        </p:spPr>
        <p:txBody>
          <a:bodyPr/>
          <a:lstStyle/>
          <a:p>
            <a:r>
              <a:rPr lang="en-US" sz="4800" dirty="0" smtClean="0">
                <a:solidFill>
                  <a:srgbClr val="E91002"/>
                </a:solidFill>
                <a:latin typeface="Impact" panose="020B0806030902050204" pitchFamily="34" charset="0"/>
              </a:rPr>
              <a:t>GRADE 12 STUDENTS WITH 19 CREDITS OR MORE</a:t>
            </a:r>
            <a:endParaRPr lang="en-US" sz="4800" dirty="0">
              <a:solidFill>
                <a:srgbClr val="E91002"/>
              </a:solidFill>
              <a:latin typeface="Impact" panose="020B0806030902050204" pitchFamily="34" charset="0"/>
            </a:endParaRPr>
          </a:p>
        </p:txBody>
      </p:sp>
      <p:pic>
        <p:nvPicPr>
          <p:cNvPr id="4" name="Picture 3"/>
          <p:cNvPicPr>
            <a:picLocks noChangeAspect="1"/>
          </p:cNvPicPr>
          <p:nvPr/>
        </p:nvPicPr>
        <p:blipFill>
          <a:blip r:embed="rId3"/>
          <a:stretch>
            <a:fillRect/>
          </a:stretch>
        </p:blipFill>
        <p:spPr>
          <a:xfrm>
            <a:off x="6740865" y="4575896"/>
            <a:ext cx="5244029" cy="1495425"/>
          </a:xfrm>
          <a:prstGeom prst="rect">
            <a:avLst/>
          </a:prstGeom>
        </p:spPr>
      </p:pic>
      <p:pic>
        <p:nvPicPr>
          <p:cNvPr id="5" name="Picture 4"/>
          <p:cNvPicPr>
            <a:picLocks noChangeAspect="1"/>
          </p:cNvPicPr>
          <p:nvPr/>
        </p:nvPicPr>
        <p:blipFill>
          <a:blip r:embed="rId4"/>
          <a:stretch>
            <a:fillRect/>
          </a:stretch>
        </p:blipFill>
        <p:spPr>
          <a:xfrm>
            <a:off x="6870472" y="1536633"/>
            <a:ext cx="4984816" cy="3149608"/>
          </a:xfrm>
          <a:prstGeom prst="rect">
            <a:avLst/>
          </a:prstGeom>
        </p:spPr>
      </p:pic>
      <p:sp>
        <p:nvSpPr>
          <p:cNvPr id="3" name="Text Placeholder 2"/>
          <p:cNvSpPr>
            <a:spLocks noGrp="1"/>
          </p:cNvSpPr>
          <p:nvPr>
            <p:ph type="body" idx="1"/>
          </p:nvPr>
        </p:nvSpPr>
        <p:spPr>
          <a:xfrm>
            <a:off x="231354" y="1536633"/>
            <a:ext cx="5905041" cy="743235"/>
          </a:xfrm>
        </p:spPr>
        <p:txBody>
          <a:bodyPr/>
          <a:lstStyle/>
          <a:p>
            <a:pPr marL="152396" indent="0">
              <a:buNone/>
            </a:pPr>
            <a:r>
              <a:rPr lang="en-US" sz="4400" dirty="0" smtClean="0">
                <a:solidFill>
                  <a:srgbClr val="E91002"/>
                </a:solidFill>
                <a:latin typeface="Eras Bold ITC" panose="020B0907030504020204" pitchFamily="34" charset="0"/>
              </a:rPr>
              <a:t>YOU MUST APPLY FOR GRAD  ASAP!!!</a:t>
            </a:r>
          </a:p>
          <a:p>
            <a:pPr marL="152396" indent="0">
              <a:buNone/>
            </a:pPr>
            <a:endParaRPr lang="en-US" dirty="0"/>
          </a:p>
          <a:p>
            <a:pPr marL="152396" indent="0">
              <a:buNone/>
            </a:pPr>
            <a:endParaRPr lang="en-US" dirty="0" smtClean="0"/>
          </a:p>
          <a:p>
            <a:pPr marL="152396" indent="0">
              <a:buNone/>
            </a:pPr>
            <a:endParaRPr lang="en-US" sz="2800" dirty="0" smtClean="0">
              <a:solidFill>
                <a:srgbClr val="E91002"/>
              </a:solidFill>
            </a:endParaRPr>
          </a:p>
        </p:txBody>
      </p:sp>
      <p:sp>
        <p:nvSpPr>
          <p:cNvPr id="7" name="TextBox 6"/>
          <p:cNvSpPr txBox="1"/>
          <p:nvPr/>
        </p:nvSpPr>
        <p:spPr>
          <a:xfrm>
            <a:off x="384510" y="3529455"/>
            <a:ext cx="6078908" cy="2092881"/>
          </a:xfrm>
          <a:prstGeom prst="rect">
            <a:avLst/>
          </a:prstGeom>
          <a:noFill/>
        </p:spPr>
        <p:txBody>
          <a:bodyPr wrap="none" rtlCol="0">
            <a:spAutoFit/>
          </a:bodyPr>
          <a:lstStyle/>
          <a:p>
            <a:pPr marL="457200" indent="-457200">
              <a:buFont typeface="Wingdings" panose="05000000000000000000" pitchFamily="2" charset="2"/>
              <a:buChar char="ü"/>
            </a:pPr>
            <a:r>
              <a:rPr lang="en-US" sz="2800" b="1" dirty="0" smtClean="0">
                <a:solidFill>
                  <a:srgbClr val="E91002"/>
                </a:solidFill>
              </a:rPr>
              <a:t>Go to Carlton Homepage</a:t>
            </a:r>
          </a:p>
          <a:p>
            <a:pPr marL="457200" indent="-457200">
              <a:buFont typeface="Wingdings" panose="05000000000000000000" pitchFamily="2" charset="2"/>
              <a:buChar char="ü"/>
            </a:pPr>
            <a:r>
              <a:rPr lang="en-US" sz="2800" b="1" dirty="0" smtClean="0">
                <a:solidFill>
                  <a:srgbClr val="E91002"/>
                </a:solidFill>
              </a:rPr>
              <a:t>Print application off the website</a:t>
            </a:r>
          </a:p>
          <a:p>
            <a:pPr marL="457200" indent="-457200">
              <a:buFont typeface="Wingdings" panose="05000000000000000000" pitchFamily="2" charset="2"/>
              <a:buChar char="ü"/>
            </a:pPr>
            <a:r>
              <a:rPr lang="en-US" sz="2800" b="1" dirty="0" smtClean="0">
                <a:solidFill>
                  <a:srgbClr val="E91002"/>
                </a:solidFill>
              </a:rPr>
              <a:t>Complete it</a:t>
            </a:r>
          </a:p>
          <a:p>
            <a:pPr marL="457200" indent="-457200">
              <a:buFont typeface="Wingdings" panose="05000000000000000000" pitchFamily="2" charset="2"/>
              <a:buChar char="ü"/>
            </a:pPr>
            <a:r>
              <a:rPr lang="en-US" sz="2800" b="1" dirty="0" smtClean="0">
                <a:solidFill>
                  <a:srgbClr val="E91002"/>
                </a:solidFill>
              </a:rPr>
              <a:t>Meet with a school counsellor</a:t>
            </a:r>
          </a:p>
          <a:p>
            <a:endParaRPr lang="en-US" dirty="0"/>
          </a:p>
        </p:txBody>
      </p:sp>
      <p:sp>
        <p:nvSpPr>
          <p:cNvPr id="8" name="Rectangle 7"/>
          <p:cNvSpPr/>
          <p:nvPr/>
        </p:nvSpPr>
        <p:spPr>
          <a:xfrm>
            <a:off x="6790441" y="1446800"/>
            <a:ext cx="5064847" cy="4514175"/>
          </a:xfrm>
          <a:prstGeom prst="rect">
            <a:avLst/>
          </a:prstGeom>
          <a:noFill/>
          <a:ln w="3810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343609" y="6753860"/>
            <a:ext cx="511679" cy="230832"/>
          </a:xfrm>
          <a:prstGeom prst="rect">
            <a:avLst/>
          </a:prstGeom>
          <a:noFill/>
        </p:spPr>
        <p:txBody>
          <a:bodyPr wrap="none" rtlCol="0">
            <a:spAutoFit/>
          </a:bodyPr>
          <a:lstStyle/>
          <a:p>
            <a:r>
              <a:rPr lang="en-US" sz="900" dirty="0" smtClean="0"/>
              <a:t>Mar. 8</a:t>
            </a:r>
            <a:endParaRPr lang="en-US" sz="900" dirty="0"/>
          </a:p>
        </p:txBody>
      </p:sp>
    </p:spTree>
    <p:extLst>
      <p:ext uri="{BB962C8B-B14F-4D97-AF65-F5344CB8AC3E}">
        <p14:creationId xmlns:p14="http://schemas.microsoft.com/office/powerpoint/2010/main" val="2438360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7330"/>
          </a:xfrm>
          <a:prstGeom prst="rect">
            <a:avLst/>
          </a:prstGeom>
        </p:spPr>
      </p:pic>
      <p:sp>
        <p:nvSpPr>
          <p:cNvPr id="3" name="TextBox 2"/>
          <p:cNvSpPr txBox="1"/>
          <p:nvPr/>
        </p:nvSpPr>
        <p:spPr>
          <a:xfrm>
            <a:off x="390329" y="340510"/>
            <a:ext cx="11411339" cy="6186309"/>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Learn how to communicate in French!</a:t>
            </a:r>
          </a:p>
          <a:p>
            <a:pPr algn="ctr"/>
            <a:endParaRPr lang="en-US" sz="4400" b="1" dirty="0">
              <a:effectLst>
                <a:outerShdw blurRad="38100" dist="38100" dir="2700000" algn="tl">
                  <a:srgbClr val="000000">
                    <a:alpha val="43137"/>
                  </a:srgbClr>
                </a:outerShdw>
              </a:effectLst>
            </a:endParaRPr>
          </a:p>
          <a:p>
            <a:pPr algn="ctr"/>
            <a:r>
              <a:rPr lang="en-US" sz="4400" b="1" dirty="0" smtClean="0">
                <a:effectLst>
                  <a:outerShdw blurRad="38100" dist="38100" dir="2700000" algn="tl">
                    <a:srgbClr val="000000">
                      <a:alpha val="43137"/>
                    </a:srgbClr>
                  </a:outerShdw>
                </a:effectLst>
              </a:rPr>
              <a:t>Next year, Carlton with be offering</a:t>
            </a:r>
          </a:p>
          <a:p>
            <a:pPr algn="ctr"/>
            <a:r>
              <a:rPr lang="en-US" sz="4400" b="1" smtClean="0">
                <a:effectLst>
                  <a:outerShdw blurRad="38100" dist="38100" dir="2700000" algn="tl">
                    <a:srgbClr val="000000">
                      <a:alpha val="43137"/>
                    </a:srgbClr>
                  </a:outerShdw>
                </a:effectLst>
              </a:rPr>
              <a:t>Core </a:t>
            </a:r>
            <a:r>
              <a:rPr lang="en-US" sz="4400" b="1" dirty="0" smtClean="0">
                <a:effectLst>
                  <a:outerShdw blurRad="38100" dist="38100" dir="2700000" algn="tl">
                    <a:srgbClr val="000000">
                      <a:alpha val="43137"/>
                    </a:srgbClr>
                  </a:outerShdw>
                </a:effectLst>
              </a:rPr>
              <a:t>French </a:t>
            </a:r>
            <a:r>
              <a:rPr lang="en-US" sz="4400" b="1" smtClean="0">
                <a:effectLst>
                  <a:outerShdw blurRad="38100" dist="38100" dir="2700000" algn="tl">
                    <a:srgbClr val="000000">
                      <a:alpha val="43137"/>
                    </a:srgbClr>
                  </a:outerShdw>
                </a:effectLst>
              </a:rPr>
              <a:t>10/20/30.</a:t>
            </a:r>
          </a:p>
          <a:p>
            <a:pPr algn="ctr"/>
            <a:r>
              <a:rPr lang="en-US" sz="4400" b="1" smtClean="0">
                <a:effectLst>
                  <a:outerShdw blurRad="38100" dist="38100" dir="2700000" algn="tl">
                    <a:srgbClr val="000000">
                      <a:alpha val="43137"/>
                    </a:srgbClr>
                  </a:outerShdw>
                </a:effectLst>
              </a:rPr>
              <a:t>Core </a:t>
            </a:r>
            <a:r>
              <a:rPr lang="en-US" sz="4400" b="1" dirty="0" smtClean="0">
                <a:effectLst>
                  <a:outerShdw blurRad="38100" dist="38100" dir="2700000" algn="tl">
                    <a:srgbClr val="000000">
                      <a:alpha val="43137"/>
                    </a:srgbClr>
                  </a:outerShdw>
                </a:effectLst>
              </a:rPr>
              <a:t>French will teach you to communicate with basic skills in French.</a:t>
            </a:r>
          </a:p>
          <a:p>
            <a:pPr algn="ctr"/>
            <a:endParaRPr lang="en-US" sz="4400" b="1" dirty="0">
              <a:effectLst>
                <a:outerShdw blurRad="38100" dist="38100" dir="2700000" algn="tl">
                  <a:srgbClr val="000000">
                    <a:alpha val="43137"/>
                  </a:srgbClr>
                </a:outerShdw>
              </a:effectLst>
            </a:endParaRPr>
          </a:p>
          <a:p>
            <a:pPr algn="ctr"/>
            <a:r>
              <a:rPr lang="en-US" sz="4400" b="1" dirty="0" smtClean="0">
                <a:effectLst>
                  <a:outerShdw blurRad="38100" dist="38100" dir="2700000" algn="tl">
                    <a:srgbClr val="000000">
                      <a:alpha val="43137"/>
                    </a:srgbClr>
                  </a:outerShdw>
                </a:effectLst>
              </a:rPr>
              <a:t>See </a:t>
            </a:r>
            <a:r>
              <a:rPr lang="en-US" sz="4400" b="1" dirty="0" err="1" smtClean="0">
                <a:effectLst>
                  <a:outerShdw blurRad="38100" dist="38100" dir="2700000" algn="tl">
                    <a:srgbClr val="000000">
                      <a:alpha val="43137"/>
                    </a:srgbClr>
                  </a:outerShdw>
                </a:effectLst>
              </a:rPr>
              <a:t>Mme</a:t>
            </a:r>
            <a:r>
              <a:rPr lang="en-US" sz="4400" b="1" dirty="0" smtClean="0">
                <a:effectLst>
                  <a:outerShdw blurRad="38100" dist="38100" dir="2700000" algn="tl">
                    <a:srgbClr val="000000">
                      <a:alpha val="43137"/>
                    </a:srgbClr>
                  </a:outerShdw>
                </a:effectLst>
              </a:rPr>
              <a:t> Morton in R211 or </a:t>
            </a:r>
            <a:r>
              <a:rPr lang="en-US" sz="4400" b="1" dirty="0" err="1" smtClean="0">
                <a:effectLst>
                  <a:outerShdw blurRad="38100" dist="38100" dir="2700000" algn="tl">
                    <a:srgbClr val="000000">
                      <a:alpha val="43137"/>
                    </a:srgbClr>
                  </a:outerShdw>
                </a:effectLst>
              </a:rPr>
              <a:t>Mme</a:t>
            </a:r>
            <a:r>
              <a:rPr lang="en-US" sz="4400" b="1" dirty="0" smtClean="0">
                <a:effectLst>
                  <a:outerShdw blurRad="38100" dist="38100" dir="2700000" algn="tl">
                    <a:srgbClr val="000000">
                      <a:alpha val="43137"/>
                    </a:srgbClr>
                  </a:outerShdw>
                </a:effectLst>
              </a:rPr>
              <a:t> Minielly in SS</a:t>
            </a:r>
          </a:p>
          <a:p>
            <a:pPr algn="ctr"/>
            <a:r>
              <a:rPr lang="en-US" sz="4400" b="1" dirty="0" smtClean="0">
                <a:effectLst>
                  <a:outerShdw blurRad="38100" dist="38100" dir="2700000" algn="tl">
                    <a:srgbClr val="000000">
                      <a:alpha val="43137"/>
                    </a:srgbClr>
                  </a:outerShdw>
                </a:effectLst>
              </a:rPr>
              <a:t>for more information.</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658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1631504" y="1146304"/>
            <a:ext cx="6229208" cy="485775"/>
          </a:xfrm>
        </p:spPr>
        <p:txBody>
          <a:bodyPr/>
          <a:lstStyle/>
          <a:p>
            <a:pPr algn="l"/>
            <a:r>
              <a:rPr lang="es-UY" altLang="en-US" sz="8000" b="1" dirty="0">
                <a:solidFill>
                  <a:srgbClr val="660033"/>
                </a:solidFill>
                <a:latin typeface="Edwardian Script ITC" panose="030303020407070D0804" pitchFamily="66" charset="0"/>
              </a:rPr>
              <a:t>Girls of Greatness</a:t>
            </a:r>
            <a:endParaRPr lang="es-ES" altLang="en-US" sz="8000" b="1" dirty="0">
              <a:solidFill>
                <a:srgbClr val="660033"/>
              </a:solidFill>
              <a:latin typeface="Edwardian Script ITC" panose="030303020407070D0804" pitchFamily="66" charset="0"/>
            </a:endParaRPr>
          </a:p>
        </p:txBody>
      </p:sp>
      <p:sp>
        <p:nvSpPr>
          <p:cNvPr id="2213" name="Rectangle 165"/>
          <p:cNvSpPr>
            <a:spLocks noChangeArrowheads="1"/>
          </p:cNvSpPr>
          <p:nvPr/>
        </p:nvSpPr>
        <p:spPr bwMode="auto">
          <a:xfrm>
            <a:off x="2801542" y="1863330"/>
            <a:ext cx="3673078"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s-ES" altLang="en-US" sz="2100" b="1" i="0" u="none" strike="noStrike" kern="1200" cap="none" spc="0" normalizeH="0" baseline="0" noProof="0" dirty="0">
              <a:ln>
                <a:noFill/>
              </a:ln>
              <a:solidFill>
                <a:srgbClr val="660033"/>
              </a:solidFill>
              <a:effectLst/>
              <a:uLnTx/>
              <a:uFillTx/>
              <a:latin typeface="Arial" charset="0"/>
              <a:ea typeface="+mn-ea"/>
              <a:cs typeface="Arial" charset="0"/>
            </a:endParaRPr>
          </a:p>
        </p:txBody>
      </p:sp>
      <p:sp>
        <p:nvSpPr>
          <p:cNvPr id="3" name="TextBox 2"/>
          <p:cNvSpPr txBox="1"/>
          <p:nvPr/>
        </p:nvSpPr>
        <p:spPr>
          <a:xfrm>
            <a:off x="451042" y="2301711"/>
            <a:ext cx="7426238" cy="34778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Arial"/>
                <a:ea typeface="+mn-ea"/>
                <a:cs typeface="Arial"/>
              </a:rPr>
              <a:t>Next meeting: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990033"/>
                </a:solidFill>
                <a:effectLst/>
                <a:uLnTx/>
                <a:uFillTx/>
                <a:latin typeface="Arial"/>
                <a:ea typeface="+mn-ea"/>
                <a:cs typeface="Arial"/>
              </a:rPr>
              <a:t>April</a:t>
            </a:r>
            <a:r>
              <a:rPr kumimoji="0" lang="en-US" sz="4400" b="1" i="0" u="none" strike="noStrike" kern="1200" cap="none" spc="0" normalizeH="0" noProof="0" dirty="0" smtClean="0">
                <a:ln>
                  <a:noFill/>
                </a:ln>
                <a:solidFill>
                  <a:srgbClr val="990033"/>
                </a:solidFill>
                <a:effectLst/>
                <a:uLnTx/>
                <a:uFillTx/>
                <a:latin typeface="Arial"/>
                <a:ea typeface="+mn-ea"/>
                <a:cs typeface="Arial"/>
              </a:rPr>
              <a:t> 9, 2019</a:t>
            </a:r>
            <a:endParaRPr kumimoji="0" lang="en-US" sz="4400" b="1" i="0" u="none" strike="noStrike" kern="1200" cap="none" spc="0" normalizeH="0" baseline="0" noProof="0" dirty="0">
              <a:ln>
                <a:noFill/>
              </a:ln>
              <a:solidFill>
                <a:srgbClr val="990033"/>
              </a:solidFill>
              <a:effectLst/>
              <a:uLnTx/>
              <a:uFillTx/>
              <a:latin typeface="Arial"/>
              <a:ea typeface="+mn-ea"/>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Arial"/>
                <a:ea typeface="+mn-ea"/>
                <a:cs typeface="Arial"/>
              </a:rPr>
              <a:t>Period </a:t>
            </a:r>
            <a:r>
              <a:rPr kumimoji="0" lang="en-US" sz="4400" b="1" i="0" u="none" strike="noStrike" kern="1200" cap="none" spc="0" normalizeH="0" baseline="0" noProof="0" dirty="0" smtClean="0">
                <a:ln>
                  <a:noFill/>
                </a:ln>
                <a:solidFill>
                  <a:srgbClr val="990033"/>
                </a:solidFill>
                <a:effectLst/>
                <a:uLnTx/>
                <a:uFillTx/>
                <a:latin typeface="Arial"/>
                <a:ea typeface="+mn-ea"/>
                <a:cs typeface="Arial"/>
              </a:rPr>
              <a:t>4</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990033"/>
                </a:solidFill>
                <a:effectLst/>
                <a:uLnTx/>
                <a:uFillTx/>
                <a:latin typeface="Arial"/>
                <a:ea typeface="+mn-ea"/>
                <a:cs typeface="Arial"/>
              </a:rPr>
              <a:t>Student </a:t>
            </a:r>
            <a:r>
              <a:rPr kumimoji="0" lang="en-US" sz="4400" b="1" i="0" u="none" strike="noStrike" kern="1200" cap="none" spc="0" normalizeH="0" baseline="0" noProof="0" dirty="0">
                <a:ln>
                  <a:noFill/>
                </a:ln>
                <a:solidFill>
                  <a:srgbClr val="990033"/>
                </a:solidFill>
                <a:effectLst/>
                <a:uLnTx/>
                <a:uFillTx/>
                <a:latin typeface="Arial"/>
                <a:ea typeface="+mn-ea"/>
                <a:cs typeface="Arial"/>
              </a:rPr>
              <a:t>Lounge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Arial"/>
                <a:ea typeface="+mn-ea"/>
                <a:cs typeface="Arial"/>
              </a:rPr>
              <a:t>Open to Grades 9-12  </a:t>
            </a:r>
          </a:p>
        </p:txBody>
      </p:sp>
      <p:pic>
        <p:nvPicPr>
          <p:cNvPr id="8" name="Picture 7"/>
          <p:cNvPicPr>
            <a:picLocks noChangeAspect="1"/>
          </p:cNvPicPr>
          <p:nvPr/>
        </p:nvPicPr>
        <p:blipFill>
          <a:blip r:embed="rId3"/>
          <a:stretch>
            <a:fillRect/>
          </a:stretch>
        </p:blipFill>
        <p:spPr>
          <a:xfrm>
            <a:off x="119336" y="476672"/>
            <a:ext cx="7134207" cy="1604418"/>
          </a:xfrm>
          <a:prstGeom prst="rect">
            <a:avLst/>
          </a:prstGeom>
        </p:spPr>
      </p:pic>
    </p:spTree>
    <p:extLst>
      <p:ext uri="{BB962C8B-B14F-4D97-AF65-F5344CB8AC3E}">
        <p14:creationId xmlns:p14="http://schemas.microsoft.com/office/powerpoint/2010/main" val="1682965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955" y="779110"/>
            <a:ext cx="10972800" cy="4525963"/>
          </a:xfrm>
        </p:spPr>
        <p:txBody>
          <a:bodyPr/>
          <a:lstStyle/>
          <a:p>
            <a:pPr marL="0" indent="0" algn="ctr">
              <a:buNone/>
            </a:pPr>
            <a:r>
              <a:rPr lang="en-US" dirty="0"/>
              <a:t>The Heart of the Youth Community Pow Wow Committee is looking for dancers to volunteer some of their time by joining alongside the </a:t>
            </a:r>
            <a:r>
              <a:rPr lang="en-US" dirty="0" err="1"/>
              <a:t>Wonska</a:t>
            </a:r>
            <a:r>
              <a:rPr lang="en-US" dirty="0"/>
              <a:t> drum group to do presentations at various schools throughout Prince Albert during the months of March and </a:t>
            </a:r>
            <a:r>
              <a:rPr lang="en-US" dirty="0" smtClean="0"/>
              <a:t>April.</a:t>
            </a:r>
          </a:p>
          <a:p>
            <a:pPr marL="0" indent="0" algn="ctr">
              <a:buNone/>
            </a:pPr>
            <a:r>
              <a:rPr lang="en-US" dirty="0" smtClean="0"/>
              <a:t>If </a:t>
            </a:r>
            <a:r>
              <a:rPr lang="en-US" dirty="0"/>
              <a:t>you are a dancer in Pow Wow and are interested in helping out, please go see Ms. Tibbs in Room 108 (morning time only) for more information on dates/times/details. </a:t>
            </a:r>
            <a:endParaRPr lang="en-US" dirty="0" smtClean="0"/>
          </a:p>
          <a:p>
            <a:pPr marL="0" indent="0" algn="ctr">
              <a:buNone/>
            </a:pPr>
            <a:endParaRPr lang="en-US" dirty="0"/>
          </a:p>
          <a:p>
            <a:pPr marL="0" indent="0" algn="ctr">
              <a:buNone/>
            </a:pPr>
            <a:r>
              <a:rPr lang="en-US" dirty="0" smtClean="0"/>
              <a:t>We </a:t>
            </a:r>
            <a:r>
              <a:rPr lang="en-US" dirty="0"/>
              <a:t>really would love to see students from Carlton get involved!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405" y="4300311"/>
            <a:ext cx="2857899" cy="2324424"/>
          </a:xfrm>
          <a:prstGeom prst="rect">
            <a:avLst/>
          </a:prstGeom>
        </p:spPr>
      </p:pic>
    </p:spTree>
    <p:extLst>
      <p:ext uri="{BB962C8B-B14F-4D97-AF65-F5344CB8AC3E}">
        <p14:creationId xmlns:p14="http://schemas.microsoft.com/office/powerpoint/2010/main" val="371632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0081" y="1102865"/>
            <a:ext cx="9233932" cy="4325479"/>
          </a:xfrm>
        </p:spPr>
        <p:txBody>
          <a:bodyPr>
            <a:noAutofit/>
          </a:bodyPr>
          <a:lstStyle/>
          <a:p>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smtClean="0"/>
              <a:t/>
            </a:r>
            <a:br>
              <a:rPr lang="en-US" sz="4000" b="1" dirty="0" smtClean="0"/>
            </a:br>
            <a:r>
              <a:rPr lang="en-US" sz="4000" b="1" dirty="0"/>
              <a:t/>
            </a:r>
            <a:br>
              <a:rPr lang="en-US" sz="4000" b="1" dirty="0"/>
            </a:br>
            <a:r>
              <a:rPr lang="en-US" sz="4000" b="1" dirty="0" smtClean="0"/>
              <a:t>Carlton Pantry</a:t>
            </a:r>
            <a:br>
              <a:rPr lang="en-US" sz="4000" b="1" dirty="0" smtClean="0"/>
            </a:br>
            <a:r>
              <a:rPr lang="en-US" sz="4000" b="1" dirty="0" smtClean="0"/>
              <a:t>Do you have the luck of a leprechaun? Anyone who donates </a:t>
            </a:r>
            <a:r>
              <a:rPr lang="en-US" sz="3600" b="1" dirty="0" smtClean="0"/>
              <a:t>to our Pantry will receive a ticket for a chance to win a Pot of Gold! </a:t>
            </a:r>
            <a:br>
              <a:rPr lang="en-US" sz="3600" b="1" dirty="0" smtClean="0"/>
            </a:br>
            <a:r>
              <a:rPr lang="en-US" sz="3600" b="1" dirty="0" smtClean="0"/>
              <a:t>Please bring donations to B223A and enter the draw!</a:t>
            </a:r>
            <a:br>
              <a:rPr lang="en-US" sz="3600" b="1" dirty="0" smtClean="0"/>
            </a:br>
            <a:r>
              <a:rPr lang="en-US" sz="4000" b="1" dirty="0" smtClean="0"/>
              <a:t/>
            </a:r>
            <a:br>
              <a:rPr lang="en-US" sz="4000" b="1" dirty="0" smtClean="0"/>
            </a:br>
            <a:r>
              <a:rPr lang="en-US" sz="4000" b="1" dirty="0" smtClean="0"/>
              <a:t> </a:t>
            </a:r>
            <a:endParaRPr lang="en-US" sz="4000" b="1"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177" y="3985025"/>
            <a:ext cx="4159623" cy="2274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29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effectLst>
                  <a:outerShdw blurRad="38100" dist="38100" dir="2700000" algn="tl">
                    <a:srgbClr val="000000">
                      <a:alpha val="43137"/>
                    </a:srgbClr>
                  </a:outerShdw>
                </a:effectLst>
              </a:rPr>
              <a:t>Grad Plan</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Grade 9, 10, and 11 students need to meet with a counselor in Student Services to go over their 3-year grad plan and to choose classes for next year. </a:t>
            </a:r>
          </a:p>
          <a:p>
            <a:endParaRPr lang="en-US" dirty="0"/>
          </a:p>
          <a:p>
            <a:r>
              <a:rPr lang="en-US" dirty="0"/>
              <a:t>Stop by any time that works for you - we are open from 8:15 am - 3:15 pm. </a:t>
            </a:r>
          </a:p>
          <a:p>
            <a:pPr marL="0" indent="0">
              <a:buNone/>
            </a:pPr>
            <a:endParaRPr lang="en-US" dirty="0"/>
          </a:p>
          <a:p>
            <a:r>
              <a:rPr lang="en-US" dirty="0"/>
              <a:t>After school appointments are available with Mrs. Minielly by request. </a:t>
            </a:r>
          </a:p>
        </p:txBody>
      </p:sp>
    </p:spTree>
    <p:extLst>
      <p:ext uri="{BB962C8B-B14F-4D97-AF65-F5344CB8AC3E}">
        <p14:creationId xmlns:p14="http://schemas.microsoft.com/office/powerpoint/2010/main" val="40318651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6.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9.xml><?xml version="1.0" encoding="utf-8"?>
<a:theme xmlns:a="http://schemas.openxmlformats.org/drawingml/2006/main" name="4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29801</TotalTime>
  <Words>500</Words>
  <Application>Microsoft Office PowerPoint</Application>
  <PresentationFormat>Widescreen</PresentationFormat>
  <Paragraphs>96</Paragraphs>
  <Slides>16</Slides>
  <Notes>1</Notes>
  <HiddenSlides>0</HiddenSlides>
  <MMClips>0</MMClips>
  <ScaleCrop>false</ScaleCrop>
  <HeadingPairs>
    <vt:vector size="6" baseType="variant">
      <vt:variant>
        <vt:lpstr>Fonts Used</vt:lpstr>
      </vt:variant>
      <vt:variant>
        <vt:i4>16</vt:i4>
      </vt:variant>
      <vt:variant>
        <vt:lpstr>Theme</vt:lpstr>
      </vt:variant>
      <vt:variant>
        <vt:i4>9</vt:i4>
      </vt:variant>
      <vt:variant>
        <vt:lpstr>Slide Titles</vt:lpstr>
      </vt:variant>
      <vt:variant>
        <vt:i4>16</vt:i4>
      </vt:variant>
    </vt:vector>
  </HeadingPairs>
  <TitlesOfParts>
    <vt:vector size="41" baseType="lpstr">
      <vt:lpstr>Adobe Gothic Std B</vt:lpstr>
      <vt:lpstr>Algerian</vt:lpstr>
      <vt:lpstr>Arial</vt:lpstr>
      <vt:lpstr>Arial Black</vt:lpstr>
      <vt:lpstr>Arial Rounded MT Bold</vt:lpstr>
      <vt:lpstr>Berlin Sans FB Demi</vt:lpstr>
      <vt:lpstr>Calibri</vt:lpstr>
      <vt:lpstr>Calibri Light</vt:lpstr>
      <vt:lpstr>Comic Sans MS</vt:lpstr>
      <vt:lpstr>Edwardian Script ITC</vt:lpstr>
      <vt:lpstr>Eras Bold ITC</vt:lpstr>
      <vt:lpstr>Franklin Gothic Demi Cond</vt:lpstr>
      <vt:lpstr>Impact</vt:lpstr>
      <vt:lpstr>Segoe UI Semibold</vt:lpstr>
      <vt:lpstr>Times New Roman</vt:lpstr>
      <vt:lpstr>Wingdings</vt:lpstr>
      <vt:lpstr>2_NewsPrint</vt:lpstr>
      <vt:lpstr>Office Theme</vt:lpstr>
      <vt:lpstr>6_Office Theme</vt:lpstr>
      <vt:lpstr>Simple Light</vt:lpstr>
      <vt:lpstr>1_NewsPrint</vt:lpstr>
      <vt:lpstr>2_Diseño predeterminado</vt:lpstr>
      <vt:lpstr>1_Office Theme</vt:lpstr>
      <vt:lpstr>Celestial</vt:lpstr>
      <vt:lpstr>4_NewsPrint</vt:lpstr>
      <vt:lpstr>PowerPoint Presentation</vt:lpstr>
      <vt:lpstr>PowerPoint Presentation</vt:lpstr>
      <vt:lpstr>PowerPoint Presentation</vt:lpstr>
      <vt:lpstr>GRADE 12 STUDENTS WITH 19 CREDITS OR MORE</vt:lpstr>
      <vt:lpstr>PowerPoint Presentation</vt:lpstr>
      <vt:lpstr>Girls of Greatness</vt:lpstr>
      <vt:lpstr>PowerPoint Presentation</vt:lpstr>
      <vt:lpstr>     Carlton Pantry Do you have the luck of a leprechaun? Anyone who donates to our Pantry will receive a ticket for a chance to win a Pot of Gold!  Please bring donations to B223A and enter the draw!   </vt:lpstr>
      <vt:lpstr>Grad Plan</vt:lpstr>
      <vt:lpstr>PowerPoint Presentation</vt:lpstr>
      <vt:lpstr>PowerPoint Presentation</vt:lpstr>
      <vt:lpstr>Crusader Music Club</vt:lpstr>
      <vt:lpstr>‘SEW’CIAL CLUB</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Charlene</dc:creator>
  <cp:lastModifiedBy>Jones, Charlene</cp:lastModifiedBy>
  <cp:revision>963</cp:revision>
  <dcterms:created xsi:type="dcterms:W3CDTF">2018-08-20T20:03:04Z</dcterms:created>
  <dcterms:modified xsi:type="dcterms:W3CDTF">2019-03-20T14:34:15Z</dcterms:modified>
</cp:coreProperties>
</file>