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939" r:id="rId3"/>
    <p:sldMasterId id="2147484128" r:id="rId4"/>
    <p:sldMasterId id="2147484140" r:id="rId5"/>
    <p:sldMasterId id="2147484176" r:id="rId6"/>
    <p:sldMasterId id="2147484199" r:id="rId7"/>
    <p:sldMasterId id="2147484211" r:id="rId8"/>
  </p:sldMasterIdLst>
  <p:notesMasterIdLst>
    <p:notesMasterId r:id="rId20"/>
  </p:notesMasterIdLst>
  <p:sldIdLst>
    <p:sldId id="629" r:id="rId9"/>
    <p:sldId id="676" r:id="rId10"/>
    <p:sldId id="652" r:id="rId11"/>
    <p:sldId id="668" r:id="rId12"/>
    <p:sldId id="649" r:id="rId13"/>
    <p:sldId id="666" r:id="rId14"/>
    <p:sldId id="670" r:id="rId15"/>
    <p:sldId id="621" r:id="rId16"/>
    <p:sldId id="678" r:id="rId17"/>
    <p:sldId id="679" r:id="rId18"/>
    <p:sldId id="6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34D94-7335-4D3F-90CA-B44C99A47739}">
          <p14:sldIdLst>
            <p14:sldId id="629"/>
            <p14:sldId id="676"/>
            <p14:sldId id="652"/>
            <p14:sldId id="668"/>
            <p14:sldId id="649"/>
            <p14:sldId id="666"/>
            <p14:sldId id="670"/>
            <p14:sldId id="621"/>
            <p14:sldId id="678"/>
            <p14:sldId id="679"/>
            <p14:sldId id="6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002"/>
    <a:srgbClr val="111629"/>
    <a:srgbClr val="BF0501"/>
    <a:srgbClr val="FF00FF"/>
    <a:srgbClr val="FF0000"/>
    <a:srgbClr val="DA3866"/>
    <a:srgbClr val="FFFF09"/>
    <a:srgbClr val="FFFF19"/>
    <a:srgbClr val="FFFF6B"/>
    <a:srgbClr val="D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92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0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4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30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3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8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06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6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5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5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7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1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0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87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8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3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5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8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7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0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260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1075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7060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06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437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5812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6010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4111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9444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8347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4655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8804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1391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93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86868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8722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06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2637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3753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05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7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0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1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0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2019-02-28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63D8-719F-4A69-8C0D-2FAF1719CC1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840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58584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152-0358-492C-8899-4CB3E18FC6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3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52872" y="-16424"/>
            <a:ext cx="15445718" cy="75334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18119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Today’s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Crusader Music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692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Everyone welcome!</a:t>
            </a:r>
          </a:p>
          <a:p>
            <a:r>
              <a:rPr lang="en-US" b="1" dirty="0" smtClean="0"/>
              <a:t>Mondays</a:t>
            </a:r>
          </a:p>
          <a:p>
            <a:r>
              <a:rPr lang="en-US" b="1" dirty="0" smtClean="0"/>
              <a:t>3:20-4:30 p.m.</a:t>
            </a:r>
          </a:p>
          <a:p>
            <a:r>
              <a:rPr lang="en-US" b="1" dirty="0" smtClean="0"/>
              <a:t>B223A </a:t>
            </a:r>
          </a:p>
          <a:p>
            <a:r>
              <a:rPr lang="en-US" b="1" dirty="0" smtClean="0"/>
              <a:t>Come check out our new guitars and amps!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C:\Users\lamy\AppData\Local\Microsoft\Windows\Temporary Internet Files\Content.IE5\BGDC0ER9\500px-Viol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1801" y="925203"/>
            <a:ext cx="2190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y\AppData\Local\Microsoft\Windows\Temporary Internet Files\Content.IE5\YGR1DJSH\Classicalgui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508" y="382555"/>
            <a:ext cx="54462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y\AppData\Local\Microsoft\Windows\Temporary Internet Files\Content.IE5\118HK321\music_notes_png_by_doloresdevelde-d5gt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7" y="-800221"/>
            <a:ext cx="8573697" cy="36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9" y="340510"/>
            <a:ext cx="114113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how to communicate in French!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year, Carlton with be offering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10/20/30.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will teach you to communicate with basic skills in French.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Morton in R211 or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Minielly in SS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58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4" y="121295"/>
            <a:ext cx="11809312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28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7763" y="51325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Thursday,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February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28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33859"/>
              </p:ext>
            </p:extLst>
          </p:nvPr>
        </p:nvGraphicFramePr>
        <p:xfrm>
          <a:off x="167403" y="1823846"/>
          <a:ext cx="11809313" cy="48945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641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Denver Sandwich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with Hash Browns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133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Grilled Cheese </a:t>
                      </a:r>
                    </a:p>
                    <a:p>
                      <a:pPr algn="ctr"/>
                      <a:r>
                        <a:rPr lang="en-US" sz="3200" b="1" dirty="0" smtClean="0"/>
                        <a:t>Sandwich with Wedges </a:t>
                      </a:r>
                    </a:p>
                    <a:p>
                      <a:pPr algn="ctr"/>
                      <a:r>
                        <a:rPr lang="en-US" sz="3200" b="1" dirty="0" smtClean="0"/>
                        <a:t>or Soup or Salad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957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Cream of Tomato  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Buffalo Chicken Caesar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447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Death By Chocolate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obotics background wallpaper h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38"/>
            <a:ext cx="18350099" cy="7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374" b="7675"/>
          <a:stretch/>
        </p:blipFill>
        <p:spPr>
          <a:xfrm>
            <a:off x="374573" y="2292702"/>
            <a:ext cx="3758818" cy="4307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65" y="4478705"/>
            <a:ext cx="6462320" cy="212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756" y="133504"/>
            <a:ext cx="15999516" cy="1761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759" y="1894901"/>
            <a:ext cx="5398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Anyone wanting to be part of the team this year please contact Mr. Amy in the Electrical Shop!</a:t>
            </a:r>
            <a:endParaRPr lang="en-US" sz="3600" b="1" dirty="0">
              <a:ln w="0"/>
              <a:solidFill>
                <a:srgbClr val="FFFF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2547" y="6826067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Feb. 27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9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2097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5855" y="1218021"/>
            <a:ext cx="943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Wide Latin" panose="020A0A07050505020404" pitchFamily="18" charset="0"/>
              </a:rPr>
              <a:t>ATTENTION GRADS!!!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822" y="1772019"/>
            <a:ext cx="1109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Are you interested in being part of the Student Grad Committee?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4280" y="2314461"/>
            <a:ext cx="1023241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    There will be a meeting to discuss: </a:t>
            </a:r>
          </a:p>
          <a:p>
            <a:r>
              <a:rPr lang="en-US" sz="4000" dirty="0" smtClean="0">
                <a:solidFill>
                  <a:srgbClr val="E91002"/>
                </a:solidFill>
                <a:latin typeface="Arial Black" panose="020B0A04020102020204" pitchFamily="34" charset="0"/>
              </a:rPr>
              <a:t>Grand March, Theme &amp; Decorations</a:t>
            </a:r>
          </a:p>
          <a:p>
            <a:r>
              <a:rPr lang="en-US" sz="4000" dirty="0" smtClean="0">
                <a:solidFill>
                  <a:srgbClr val="E91002"/>
                </a:solidFill>
                <a:latin typeface="Arial Black" panose="020B0A04020102020204" pitchFamily="34" charset="0"/>
              </a:rPr>
              <a:t>Feb. 28 at noon</a:t>
            </a:r>
          </a:p>
          <a:p>
            <a:r>
              <a:rPr lang="en-US" sz="4000" dirty="0" smtClean="0">
                <a:solidFill>
                  <a:srgbClr val="E91002"/>
                </a:solidFill>
                <a:latin typeface="Arial Black" panose="020B0A04020102020204" pitchFamily="34" charset="0"/>
              </a:rPr>
              <a:t>Learning Commons</a:t>
            </a:r>
            <a:endParaRPr lang="en-US" sz="4000" dirty="0">
              <a:solidFill>
                <a:srgbClr val="E9100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6048"/>
          <a:stretch/>
        </p:blipFill>
        <p:spPr>
          <a:xfrm>
            <a:off x="-3115994" y="0"/>
            <a:ext cx="1535315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3910"/>
            <a:ext cx="12310280" cy="2827666"/>
          </a:xfrm>
        </p:spPr>
        <p:txBody>
          <a:bodyPr>
            <a:noAutofit/>
          </a:bodyPr>
          <a:lstStyle/>
          <a:p>
            <a:pPr algn="l"/>
            <a:r>
              <a:rPr lang="en-US" sz="4200" b="1" dirty="0" smtClean="0">
                <a:latin typeface="+mn-lt"/>
              </a:rPr>
              <a:t>Donate </a:t>
            </a:r>
            <a:r>
              <a:rPr lang="en-US" sz="4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FOOD</a:t>
            </a:r>
            <a:r>
              <a:rPr lang="en-US" sz="4200" b="1" dirty="0" smtClean="0">
                <a:latin typeface="+mn-lt"/>
              </a:rPr>
              <a:t> items to </a:t>
            </a:r>
            <a:r>
              <a:rPr lang="en-US" sz="4200" b="1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Carlton Pantry </a:t>
            </a:r>
            <a:r>
              <a:rPr lang="en-US" sz="4200" b="1" dirty="0" smtClean="0">
                <a:latin typeface="+mn-lt"/>
              </a:rPr>
              <a:t>B223A and receive a </a:t>
            </a: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ticket</a:t>
            </a:r>
            <a:r>
              <a:rPr lang="en-US" sz="4200" b="1" dirty="0" smtClean="0">
                <a:latin typeface="+mn-lt"/>
              </a:rPr>
              <a:t> for a chance to win a </a:t>
            </a: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fabulous prize!</a:t>
            </a:r>
            <a:br>
              <a:rPr lang="en-US" sz="42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en-US" sz="42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200" dirty="0" smtClean="0">
                <a:solidFill>
                  <a:srgbClr val="FFFF00"/>
                </a:solidFill>
                <a:latin typeface="+mn-lt"/>
              </a:rPr>
              <a:t>             </a:t>
            </a:r>
            <a:r>
              <a:rPr lang="en-US" sz="3600" b="1" dirty="0" smtClean="0"/>
              <a:t>granola bars        cup </a:t>
            </a:r>
            <a:r>
              <a:rPr lang="en-US" sz="3600" b="1" dirty="0"/>
              <a:t>of </a:t>
            </a:r>
            <a:r>
              <a:rPr lang="en-US" sz="3600" b="1" dirty="0" smtClean="0"/>
              <a:t>soup       canned goods      </a:t>
            </a:r>
            <a:br>
              <a:rPr lang="en-US" sz="3600" b="1" dirty="0" smtClean="0"/>
            </a:br>
            <a:r>
              <a:rPr lang="en-US" sz="3600" b="1" dirty="0" smtClean="0"/>
              <a:t>                fruit cups            pudding		 snack foods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6" name="Picture 2" descr="Image result for kindness mon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4691576"/>
            <a:ext cx="9279987" cy="18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4343" y="146753"/>
            <a:ext cx="96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KINDNESS month at Carlton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3912" y="6854642"/>
            <a:ext cx="984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Feb. 28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17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7106" y="-121188"/>
            <a:ext cx="12399106" cy="7105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6" y="281006"/>
            <a:ext cx="11633181" cy="763600"/>
          </a:xfrm>
        </p:spPr>
        <p:txBody>
          <a:bodyPr/>
          <a:lstStyle/>
          <a:p>
            <a:r>
              <a:rPr lang="en-US" sz="4800" dirty="0" smtClean="0">
                <a:solidFill>
                  <a:srgbClr val="E91002"/>
                </a:solidFill>
                <a:latin typeface="Impact" panose="020B0806030902050204" pitchFamily="34" charset="0"/>
              </a:rPr>
              <a:t>GRADE 12 STUDENTS WITH 19 CREDITS OR MORE</a:t>
            </a:r>
            <a:endParaRPr lang="en-US" sz="4800" dirty="0">
              <a:solidFill>
                <a:srgbClr val="E91002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65" y="4575896"/>
            <a:ext cx="5244029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472" y="1536633"/>
            <a:ext cx="4984816" cy="31496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354" y="1536633"/>
            <a:ext cx="5905041" cy="743235"/>
          </a:xfrm>
        </p:spPr>
        <p:txBody>
          <a:bodyPr/>
          <a:lstStyle/>
          <a:p>
            <a:pPr marL="152396" indent="0">
              <a:buNone/>
            </a:pPr>
            <a:r>
              <a:rPr lang="en-US" sz="4400" dirty="0" smtClean="0">
                <a:solidFill>
                  <a:srgbClr val="E91002"/>
                </a:solidFill>
                <a:latin typeface="Eras Bold ITC" panose="020B0907030504020204" pitchFamily="34" charset="0"/>
              </a:rPr>
              <a:t>YOU MUST APPLY FOR GRAD  ASAP!!!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 smtClean="0"/>
          </a:p>
          <a:p>
            <a:pPr marL="152396" indent="0">
              <a:buNone/>
            </a:pPr>
            <a:endParaRPr lang="en-US" sz="2800" dirty="0" smtClean="0">
              <a:solidFill>
                <a:srgbClr val="E910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10" y="3529455"/>
            <a:ext cx="607890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Go to Carlton Homepage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Print application off the website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Complete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Meet with a school counsellor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0441" y="1446800"/>
            <a:ext cx="5064847" cy="4514175"/>
          </a:xfrm>
          <a:prstGeom prst="rect">
            <a:avLst/>
          </a:prstGeom>
          <a:noFill/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43609" y="6753860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8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0"/>
            <a:ext cx="58875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22" y="-143934"/>
            <a:ext cx="6863644" cy="714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458" y="4075290"/>
            <a:ext cx="59944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       Please see</a:t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 Student Services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7500" y="121180"/>
            <a:ext cx="59154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Crusaders!!!</a:t>
            </a:r>
            <a:endParaRPr lang="en-US" sz="8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22" y="2098235"/>
            <a:ext cx="68764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Do you have a locker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you are </a:t>
            </a: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NOT</a:t>
            </a:r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using???</a:t>
            </a:r>
            <a:endParaRPr lang="en-US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6525" y="675334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34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-7535" t="38056" r="10575" b="-10522"/>
          <a:stretch/>
        </p:blipFill>
        <p:spPr>
          <a:xfrm>
            <a:off x="-1459669" y="-62529"/>
            <a:ext cx="13607319" cy="8197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0853" y="142447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D0101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623" y="3159000"/>
            <a:ext cx="992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AD0101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704" y="1958240"/>
            <a:ext cx="625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D0101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57533" y="2795308"/>
            <a:ext cx="95803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Thursdays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 117 – lunch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For more info see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Mr. Klassen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" b="98678" l="0" r="97250">
                        <a14:foregroundMark x1="37000" y1="64132" x2="35250" y2="95041"/>
                        <a14:foregroundMark x1="14750" y1="67273" x2="3000" y2="86612"/>
                        <a14:foregroundMark x1="3750" y1="87107" x2="9000" y2="97686"/>
                        <a14:foregroundMark x1="35250" y1="1983" x2="47500" y2="15537"/>
                        <a14:foregroundMark x1="36000" y1="42810" x2="44750" y2="29421"/>
                        <a14:foregroundMark x1="45500" y1="29421" x2="46500" y2="20331"/>
                        <a14:foregroundMark x1="46500" y1="20331" x2="44000" y2="125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5687" y="107576"/>
            <a:ext cx="4381964" cy="6736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748" y="256364"/>
            <a:ext cx="602662" cy="626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213" y="2070800"/>
            <a:ext cx="356922" cy="575058"/>
          </a:xfrm>
          <a:prstGeom prst="rect">
            <a:avLst/>
          </a:prstGeom>
          <a:gradFill>
            <a:gsLst>
              <a:gs pos="0">
                <a:srgbClr val="075B88"/>
              </a:gs>
              <a:gs pos="42000">
                <a:srgbClr val="0B6CA6"/>
              </a:gs>
              <a:gs pos="74000">
                <a:srgbClr val="1083C8"/>
              </a:gs>
              <a:gs pos="100000">
                <a:srgbClr val="148DDA"/>
              </a:gs>
            </a:gsLst>
            <a:path path="circle">
              <a:fillToRect l="100000" t="100000"/>
            </a:path>
          </a:gradFill>
        </p:spPr>
      </p:pic>
      <p:sp>
        <p:nvSpPr>
          <p:cNvPr id="22" name="TextBox 21"/>
          <p:cNvSpPr txBox="1"/>
          <p:nvPr/>
        </p:nvSpPr>
        <p:spPr>
          <a:xfrm>
            <a:off x="405204" y="8008"/>
            <a:ext cx="5740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Model 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289" y="762750"/>
            <a:ext cx="94398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      </a:t>
            </a:r>
            <a:r>
              <a:rPr lang="en-US" sz="3800" dirty="0" smtClean="0">
                <a:latin typeface="Arial Black" panose="020B0A04020102020204" pitchFamily="34" charset="0"/>
              </a:rPr>
              <a:t>Looking for new members </a:t>
            </a:r>
          </a:p>
          <a:p>
            <a:r>
              <a:rPr lang="en-US" sz="3800" dirty="0">
                <a:latin typeface="Arial Black" panose="020B0A04020102020204" pitchFamily="34" charset="0"/>
              </a:rPr>
              <a:t> </a:t>
            </a:r>
            <a:r>
              <a:rPr lang="en-US" sz="3800" dirty="0" smtClean="0">
                <a:latin typeface="Arial Black" panose="020B0A04020102020204" pitchFamily="34" charset="0"/>
              </a:rPr>
              <a:t>         for the March event! </a:t>
            </a:r>
          </a:p>
          <a:p>
            <a:r>
              <a:rPr lang="en-US" sz="3800" dirty="0" smtClean="0">
                <a:latin typeface="Arial Black" panose="020B0A04020102020204" pitchFamily="34" charset="0"/>
              </a:rPr>
              <a:t>    No experience necessary!  </a:t>
            </a:r>
          </a:p>
          <a:p>
            <a:r>
              <a:rPr lang="en-US" sz="3800" dirty="0" smtClean="0">
                <a:latin typeface="Arial Black" panose="020B0A04020102020204" pitchFamily="34" charset="0"/>
              </a:rPr>
              <a:t> </a:t>
            </a:r>
            <a:endParaRPr lang="en-US" sz="38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939" y="4554324"/>
            <a:ext cx="7898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          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Current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events </a:t>
            </a:r>
          </a:p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    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World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iplomacy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    International affairs</a:t>
            </a:r>
          </a:p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Negotiation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/ debate</a:t>
            </a:r>
          </a:p>
        </p:txBody>
      </p:sp>
      <p:sp>
        <p:nvSpPr>
          <p:cNvPr id="6" name="Oval 5"/>
          <p:cNvSpPr/>
          <p:nvPr/>
        </p:nvSpPr>
        <p:spPr>
          <a:xfrm>
            <a:off x="9363009" y="3598421"/>
            <a:ext cx="2417931" cy="2482673"/>
          </a:xfrm>
          <a:prstGeom prst="ellipse">
            <a:avLst/>
          </a:prstGeom>
          <a:gradFill flip="none" rotWithShape="1">
            <a:gsLst>
              <a:gs pos="0">
                <a:srgbClr val="B8E5FD"/>
              </a:gs>
              <a:gs pos="42000">
                <a:srgbClr val="B8E5FD"/>
              </a:gs>
              <a:gs pos="74000">
                <a:srgbClr val="B8E5FD"/>
              </a:gs>
              <a:gs pos="100000">
                <a:srgbClr val="AAE1F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408" y="3646610"/>
            <a:ext cx="4419215" cy="2667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8098" y="6777224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71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33100" y="527233"/>
            <a:ext cx="7443200" cy="167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Sader Spirit Club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86967" y="2274067"/>
            <a:ext cx="4978000" cy="94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wants to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539900" y="3294900"/>
            <a:ext cx="8540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6400" kern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#polishoffbullying</a:t>
            </a:r>
            <a:endParaRPr sz="6400" kern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01067" y="4745100"/>
            <a:ext cx="72700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Meeting in B108, Tues, Wed, Thurs - THIS WEEK!  Please join us!</a:t>
            </a:r>
            <a:endParaRPr sz="3200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03969">
            <a:off x="523277" y="200952"/>
            <a:ext cx="3176380" cy="317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56636">
            <a:off x="9118410" y="4037865"/>
            <a:ext cx="2668733" cy="2470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520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29264</TotalTime>
  <Words>361</Words>
  <Application>Microsoft Office PowerPoint</Application>
  <PresentationFormat>Widescreen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Cambria</vt:lpstr>
      <vt:lpstr>Eras Bold ITC</vt:lpstr>
      <vt:lpstr>Franklin Gothic Demi Cond</vt:lpstr>
      <vt:lpstr>Impact</vt:lpstr>
      <vt:lpstr>Permanent Marker</vt:lpstr>
      <vt:lpstr>Segoe UI Semibold</vt:lpstr>
      <vt:lpstr>Times New Roman</vt:lpstr>
      <vt:lpstr>Wide Latin</vt:lpstr>
      <vt:lpstr>Wingdings</vt:lpstr>
      <vt:lpstr>1_NewsPrint</vt:lpstr>
      <vt:lpstr>2_NewsPrint</vt:lpstr>
      <vt:lpstr>3_NewsPrint</vt:lpstr>
      <vt:lpstr>Office Theme</vt:lpstr>
      <vt:lpstr>6_Office Theme</vt:lpstr>
      <vt:lpstr>Simple Light</vt:lpstr>
      <vt:lpstr>1_Simple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Donate FOOD items to Carlton Pantry B223A and receive a ticket for a chance to win a fabulous prize!                granola bars        cup of soup       canned goods                       fruit cups            pudding   snack foods </vt:lpstr>
      <vt:lpstr>GRADE 12 STUDENTS WITH 19 CREDITS OR MORE</vt:lpstr>
      <vt:lpstr>       Please see  Student Services</vt:lpstr>
      <vt:lpstr>PowerPoint Presentation</vt:lpstr>
      <vt:lpstr>Sader Spirit Club</vt:lpstr>
      <vt:lpstr>Crusader Music Club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920</cp:revision>
  <dcterms:created xsi:type="dcterms:W3CDTF">2018-08-20T20:03:04Z</dcterms:created>
  <dcterms:modified xsi:type="dcterms:W3CDTF">2019-02-28T14:57:10Z</dcterms:modified>
</cp:coreProperties>
</file>