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905" r:id="rId3"/>
    <p:sldMasterId id="2147483939" r:id="rId4"/>
    <p:sldMasterId id="2147483969" r:id="rId5"/>
    <p:sldMasterId id="2147483981" r:id="rId6"/>
    <p:sldMasterId id="2147483993" r:id="rId7"/>
    <p:sldMasterId id="2147484005" r:id="rId8"/>
  </p:sldMasterIdLst>
  <p:notesMasterIdLst>
    <p:notesMasterId r:id="rId24"/>
  </p:notesMasterIdLst>
  <p:sldIdLst>
    <p:sldId id="507" r:id="rId9"/>
    <p:sldId id="547" r:id="rId10"/>
    <p:sldId id="542" r:id="rId11"/>
    <p:sldId id="548" r:id="rId12"/>
    <p:sldId id="539" r:id="rId13"/>
    <p:sldId id="546" r:id="rId14"/>
    <p:sldId id="544" r:id="rId15"/>
    <p:sldId id="541" r:id="rId16"/>
    <p:sldId id="505" r:id="rId17"/>
    <p:sldId id="523" r:id="rId18"/>
    <p:sldId id="545" r:id="rId19"/>
    <p:sldId id="530" r:id="rId20"/>
    <p:sldId id="516" r:id="rId21"/>
    <p:sldId id="500" r:id="rId22"/>
    <p:sldId id="5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C25"/>
    <a:srgbClr val="DD524B"/>
    <a:srgbClr val="9FE6FF"/>
    <a:srgbClr val="0929B3"/>
    <a:srgbClr val="002B79"/>
    <a:srgbClr val="2B28BB"/>
    <a:srgbClr val="740000"/>
    <a:srgbClr val="B80000"/>
    <a:srgbClr val="005D7E"/>
    <a:srgbClr val="CA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5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16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5464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1844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9078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696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8772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972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83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8811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8528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48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30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23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8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06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6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1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3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7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1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9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8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9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8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20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9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7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1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0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6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06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06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95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9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4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3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6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81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75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9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8614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9479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4398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646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4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9433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0706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2036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7609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8464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4671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86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2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58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94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91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00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6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75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079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0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7119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2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7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344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2018-12-06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3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6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30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3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3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3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56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5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5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152-0358-492C-8899-4CB3E18FC6A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3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0674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5712A-E38D-45EC-8E8D-F38CB65616A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6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microsoft.com/office/2007/relationships/hdphoto" Target="../media/hdphoto11.wdp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52872" y="-16424"/>
            <a:ext cx="15445718" cy="75334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79957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Dec. 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 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0"/>
                <a:lumOff val="100000"/>
              </a:schemeClr>
            </a:gs>
            <a:gs pos="81000">
              <a:srgbClr val="D1E8B2"/>
            </a:gs>
            <a:gs pos="100000">
              <a:srgbClr val="A1D06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268" y="468591"/>
            <a:ext cx="12063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 Problems signing into Students Achieve?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3390" y="1836693"/>
            <a:ext cx="3167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Refresh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and log in again.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440" y="4677208"/>
            <a:ext cx="937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**Forgot your password?  See the Learning Commons Staff.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5474238"/>
            <a:ext cx="11326849" cy="1235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80" y="1834010"/>
            <a:ext cx="6055117" cy="2123401"/>
          </a:xfrm>
          <a:prstGeom prst="rect">
            <a:avLst/>
          </a:prstGeom>
        </p:spPr>
      </p:pic>
      <p:sp>
        <p:nvSpPr>
          <p:cNvPr id="18" name="Notched Right Arrow 17"/>
          <p:cNvSpPr/>
          <p:nvPr/>
        </p:nvSpPr>
        <p:spPr>
          <a:xfrm rot="20897163" flipH="1">
            <a:off x="8138091" y="2228391"/>
            <a:ext cx="794725" cy="336336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6710" y="2180167"/>
            <a:ext cx="2232248" cy="7611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4181" y="2256525"/>
            <a:ext cx="2257882" cy="42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268" y="1077530"/>
            <a:ext cx="25314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D0F0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Check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D0F0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address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9D0F0E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78" y="6297320"/>
            <a:ext cx="6816178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528" y="0"/>
            <a:ext cx="62859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0"/>
            <a:ext cx="6280231" cy="467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459689" y="409213"/>
            <a:ext cx="6520708" cy="6135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5861" y="6271516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3074" name="Picture 2" descr="Image result for hockey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9" y="2930850"/>
            <a:ext cx="8208912" cy="420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7997" y="0"/>
            <a:ext cx="8274663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</a:t>
            </a:r>
            <a:r>
              <a:rPr kumimoji="0" lang="en-US" sz="8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Next Game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</a:t>
            </a:r>
            <a:r>
              <a:rPr kumimoji="0" lang="en-US" sz="8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Sat. Dec. 8</a:t>
            </a:r>
            <a:r>
              <a:rPr kumimoji="0" lang="en-US" sz="8800" b="0" i="0" u="none" strike="noStrike" kern="1200" cap="none" spc="0" normalizeH="0" baseline="3000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th</a:t>
            </a:r>
            <a:r>
              <a:rPr kumimoji="0" lang="en-US" sz="8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	</a:t>
            </a:r>
            <a:r>
              <a:rPr lang="en-US" sz="880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	 VS.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</a:t>
            </a:r>
            <a:r>
              <a:rPr kumimoji="0" lang="en-US" sz="8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Brandon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Wheat Kings</a:t>
            </a:r>
            <a:endParaRPr kumimoji="0" lang="en-US" sz="88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 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44304">
            <a:off x="9344276" y="2430989"/>
            <a:ext cx="4330508" cy="25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8622" y="2324512"/>
            <a:ext cx="7258755" cy="1470025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Impact" panose="020B0806030902050204" pitchFamily="34" charset="0"/>
              </a:rPr>
              <a:t>Crusader Music Club</a:t>
            </a:r>
            <a:endParaRPr lang="en-US" sz="6000" dirty="0"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468" y="2777067"/>
            <a:ext cx="8534400" cy="7676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b="1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5400" b="1" dirty="0" smtClean="0"/>
              <a:t>Thursdays</a:t>
            </a:r>
          </a:p>
          <a:p>
            <a:pPr>
              <a:spcBef>
                <a:spcPts val="0"/>
              </a:spcBef>
            </a:pPr>
            <a:r>
              <a:rPr lang="en-US" sz="5400" b="1" dirty="0" smtClean="0"/>
              <a:t>Lunch time</a:t>
            </a:r>
          </a:p>
          <a:p>
            <a:pPr>
              <a:spcBef>
                <a:spcPts val="0"/>
              </a:spcBef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B223A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C:\Users\lamy\AppData\Local\Microsoft\Windows\Temporary Internet Files\Content.IE5\BGDC0ER9\500px-Violi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90" y="1723873"/>
            <a:ext cx="272644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y\AppData\Local\Microsoft\Windows\Temporary Internet Files\Content.IE5\YGR1DJSH\Classicalguita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645">
            <a:off x="-415400" y="-451556"/>
            <a:ext cx="544627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y\AppData\Local\Microsoft\Windows\Temporary Internet Files\Content.IE5\118HK321\music_notes_png_by_doloresdevelde-d5gt3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9" y="819163"/>
            <a:ext cx="11545677" cy="24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1 3"/>
          <p:cNvSpPr/>
          <p:nvPr/>
        </p:nvSpPr>
        <p:spPr>
          <a:xfrm rot="20281962">
            <a:off x="483902" y="3559227"/>
            <a:ext cx="4075289" cy="28719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Location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1157" y="6680027"/>
            <a:ext cx="8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Dec. 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6477" cy="7238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350"/>
          <a:stretch/>
        </p:blipFill>
        <p:spPr>
          <a:xfrm>
            <a:off x="4836405" y="1788457"/>
            <a:ext cx="7355595" cy="423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394" y="0"/>
            <a:ext cx="4833957" cy="1600200"/>
          </a:xfrm>
          <a:noFill/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FUTSAL!!!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06" y="2896463"/>
            <a:ext cx="12123971" cy="248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Gym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Thursdays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3:30- 4:45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dirty="0" smtClean="0">
                <a:solidFill>
                  <a:schemeClr val="bg1"/>
                </a:solidFill>
              </a:rPr>
              <a:t>For more info see:  Mr. 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</a:rPr>
              <a:t>orrea in the SWIS Office Mr. </a:t>
            </a:r>
            <a:r>
              <a:rPr lang="en-US" sz="2800" b="1" dirty="0" err="1" smtClean="0">
                <a:solidFill>
                  <a:schemeClr val="bg1"/>
                </a:solidFill>
              </a:rPr>
              <a:t>Odnokon</a:t>
            </a:r>
            <a:r>
              <a:rPr lang="en-US" sz="2800" b="1" dirty="0" smtClean="0">
                <a:solidFill>
                  <a:schemeClr val="bg1"/>
                </a:solidFill>
              </a:rPr>
              <a:t> in CPAC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6588" y="68580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Dec. 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38388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7" y="3679894"/>
            <a:ext cx="7303525" cy="3196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298"/>
            <a:ext cx="6255676" cy="3259245"/>
          </a:xfrm>
        </p:spPr>
        <p:txBody>
          <a:bodyPr>
            <a:noAutofit/>
          </a:bodyPr>
          <a:lstStyle/>
          <a:p>
            <a:pPr algn="ctr"/>
            <a:r>
              <a:rPr lang="en-US" sz="47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December Student Bus Passes are available at the  General Office for $20</a:t>
            </a:r>
            <a:endParaRPr lang="en-US" sz="47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7536279" y="-792633"/>
            <a:ext cx="3822699" cy="5842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2316" y="4437952"/>
            <a:ext cx="3962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Dec. passes available until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Dec. 20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802" y="217036"/>
            <a:ext cx="1856183" cy="120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228118" y="216482"/>
            <a:ext cx="666039" cy="154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6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1772" cy="51480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21" t="-1579" r="8175" b="22315"/>
          <a:stretch/>
        </p:blipFill>
        <p:spPr>
          <a:xfrm>
            <a:off x="-180109" y="-342250"/>
            <a:ext cx="12372109" cy="5357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65335"/>
            <a:ext cx="8395855" cy="4339650"/>
          </a:xfrm>
          <a:prstGeom prst="rect">
            <a:avLst/>
          </a:prstGeom>
          <a:solidFill>
            <a:srgbClr val="6196FE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Monday </a:t>
            </a:r>
            <a:r>
              <a:rPr kumimoji="0" lang="en-US" sz="60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 Friday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Lunch </a:t>
            </a: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B214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16 </a:t>
            </a: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player </a:t>
            </a:r>
            <a:r>
              <a:rPr kumimoji="0" lang="en-US" sz="5400" b="0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spots</a:t>
            </a:r>
            <a:endParaRPr kumimoji="0" lang="en-US" sz="54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C6BBB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srgbClr val="C6BBB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Everyone welcome</a:t>
            </a:r>
            <a:endParaRPr kumimoji="0" lang="en-US" sz="54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C6BBB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1796" y="6211669"/>
            <a:ext cx="881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*Bring your lunch and your game face!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97" y="1903278"/>
            <a:ext cx="4731560" cy="4463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26588" y="66966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Dec. 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Friday, Dec.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7404" y="1919895"/>
          <a:ext cx="11809313" cy="48515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277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Single Mini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517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3200" b="1" dirty="0" smtClean="0"/>
                        <a:t>Dry Ribs and </a:t>
                      </a:r>
                    </a:p>
                    <a:p>
                      <a:pPr algn="ctr"/>
                      <a:r>
                        <a:rPr lang="en-US" sz="3200" b="1" dirty="0" smtClean="0"/>
                        <a:t>Fries or Soup or Salad or Onion Rings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305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Clam Chowder 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Southwestern Pasta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Salad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437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+mn-lt"/>
                        </a:rPr>
                        <a:t>Bannana</a:t>
                      </a:r>
                      <a:r>
                        <a:rPr lang="en-US" sz="3200" b="1" dirty="0" smtClean="0">
                          <a:latin typeface="+mn-lt"/>
                        </a:rPr>
                        <a:t> Split </a:t>
                      </a:r>
                      <a:r>
                        <a:rPr lang="en-US" sz="3200" b="1" dirty="0" err="1" smtClean="0">
                          <a:latin typeface="+mn-lt"/>
                        </a:rPr>
                        <a:t>Cheescake</a:t>
                      </a:r>
                      <a:endParaRPr lang="en-US" sz="32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5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205100" y="2946100"/>
            <a:ext cx="5631200" cy="1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  IT'S CHRISTMAS!</a:t>
            </a:r>
            <a:endParaRPr sz="4800" kern="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  GET READY FOR…...</a:t>
            </a:r>
            <a:endParaRPr sz="4800" kern="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                </a:t>
            </a:r>
            <a:endParaRPr sz="4800" kern="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537433" y="4440500"/>
            <a:ext cx="41480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BAKE SALE </a:t>
            </a:r>
            <a:endParaRPr sz="4800" kern="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554000" y="5237867"/>
            <a:ext cx="6472800" cy="1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kern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HAPPENING ON DEC 6-7 </a:t>
            </a:r>
            <a:endParaRPr sz="3200" kern="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defTabSz="1219170">
              <a:buClr>
                <a:srgbClr val="000000"/>
              </a:buClr>
            </a:pPr>
            <a:r>
              <a:rPr lang="en" sz="3200" kern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IN THE ROTUNDA </a:t>
            </a:r>
            <a:endParaRPr sz="3200" kern="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defTabSz="1219170">
              <a:buClr>
                <a:srgbClr val="000000"/>
              </a:buClr>
            </a:pPr>
            <a:r>
              <a:rPr lang="en" sz="3200" kern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@LUNCH</a:t>
            </a:r>
            <a:endParaRPr sz="3200" kern="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178467" y="189533"/>
            <a:ext cx="6334800" cy="2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FF0000"/>
                </a:solidFill>
                <a:latin typeface="Eras Bold ITC" panose="020B0907030504020204" pitchFamily="34" charset="0"/>
                <a:ea typeface="Alfa Slab One"/>
                <a:cs typeface="Alfa Slab One"/>
                <a:sym typeface="Alfa Slab One"/>
              </a:rPr>
              <a:t>WHOS HUNGRY?</a:t>
            </a:r>
            <a:endParaRPr sz="4800" kern="0" dirty="0">
              <a:solidFill>
                <a:srgbClr val="FF0000"/>
              </a:solidFill>
              <a:latin typeface="Eras Bold ITC" panose="020B0907030504020204" pitchFamily="34" charset="0"/>
              <a:ea typeface="Alfa Slab One"/>
              <a:cs typeface="Alfa Slab One"/>
              <a:sym typeface="Alfa Slab One"/>
            </a:endParaRPr>
          </a:p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38761D"/>
                </a:solidFill>
                <a:latin typeface="Eras Bold ITC" panose="020B0907030504020204" pitchFamily="34" charset="0"/>
                <a:ea typeface="Alfa Slab One"/>
                <a:cs typeface="Alfa Slab One"/>
                <a:sym typeface="Alfa Slab One"/>
              </a:rPr>
              <a:t>DON'T WORRY!! </a:t>
            </a:r>
            <a:endParaRPr sz="4800" kern="0" dirty="0">
              <a:solidFill>
                <a:srgbClr val="38761D"/>
              </a:solidFill>
              <a:latin typeface="Eras Bold ITC" panose="020B0907030504020204" pitchFamily="34" charset="0"/>
              <a:ea typeface="Alfa Slab One"/>
              <a:cs typeface="Alfa Slab One"/>
              <a:sym typeface="Alfa Slab One"/>
            </a:endParaRPr>
          </a:p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FFFFFF"/>
                </a:solidFill>
                <a:latin typeface="Eras Demi ITC" panose="020B0805030504020804" pitchFamily="34" charset="0"/>
                <a:ea typeface="Alfa Slab One"/>
                <a:cs typeface="Alfa Slab One"/>
                <a:sym typeface="Alfa Slab One"/>
              </a:rPr>
              <a:t>THERE'S A BAKE SALE</a:t>
            </a:r>
            <a:r>
              <a:rPr lang="en" sz="4800" kern="0" dirty="0">
                <a:solidFill>
                  <a:srgbClr val="FFFFFF"/>
                </a:solidFill>
                <a:latin typeface="Eras Demi ITC" panose="020B0805030504020804" pitchFamily="34" charset="0"/>
                <a:cs typeface="Arial"/>
                <a:sym typeface="Arial"/>
              </a:rPr>
              <a:t> </a:t>
            </a:r>
            <a:endParaRPr sz="4800" kern="0" dirty="0">
              <a:solidFill>
                <a:srgbClr val="FFFFFF"/>
              </a:solidFill>
              <a:latin typeface="Eras Demi ITC" panose="020B0805030504020804" pitchFamily="34" charset="0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02778" y="3489511"/>
            <a:ext cx="65860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kern="0" dirty="0" smtClean="0">
                <a:solidFill>
                  <a:srgbClr val="FFFFFF"/>
                </a:solidFill>
                <a:latin typeface="Eras Demi ITC" panose="020B0805030504020804" pitchFamily="34" charset="0"/>
                <a:ea typeface="Alfa Slab One"/>
                <a:cs typeface="Alfa Slab One"/>
                <a:sym typeface="Alfa Slab One"/>
              </a:rPr>
              <a:t>Thurs. Dec. 6, Fri. Dec. 7 </a:t>
            </a:r>
            <a:endParaRPr sz="4000" kern="0" dirty="0">
              <a:solidFill>
                <a:srgbClr val="FFFFFF"/>
              </a:solidFill>
              <a:latin typeface="Eras Demi ITC" panose="020B0805030504020804" pitchFamily="34" charset="0"/>
              <a:ea typeface="Alfa Slab One"/>
              <a:cs typeface="Alfa Slab One"/>
              <a:sym typeface="Alfa Slab One"/>
            </a:endParaRPr>
          </a:p>
          <a:p>
            <a:pPr defTabSz="1219170">
              <a:buClr>
                <a:srgbClr val="000000"/>
              </a:buClr>
            </a:pPr>
            <a:r>
              <a:rPr lang="en" sz="4000" kern="0" dirty="0">
                <a:solidFill>
                  <a:srgbClr val="FFFFFF"/>
                </a:solidFill>
                <a:latin typeface="Eras Demi ITC" panose="020B0805030504020804" pitchFamily="34" charset="0"/>
                <a:ea typeface="Alfa Slab One"/>
                <a:cs typeface="Alfa Slab One"/>
                <a:sym typeface="Alfa Slab One"/>
              </a:rPr>
              <a:t>@LUNCH</a:t>
            </a:r>
            <a:endParaRPr sz="4000" kern="0" dirty="0">
              <a:solidFill>
                <a:srgbClr val="FFFFFF"/>
              </a:solidFill>
              <a:latin typeface="Eras Demi ITC" panose="020B0805030504020804" pitchFamily="34" charset="0"/>
              <a:ea typeface="Alfa Slab One"/>
              <a:cs typeface="Alfa Slab One"/>
              <a:sym typeface="Alfa Slab One"/>
            </a:endParaRPr>
          </a:p>
          <a:p>
            <a:pPr defTabSz="1219170">
              <a:buClr>
                <a:srgbClr val="000000"/>
              </a:buClr>
            </a:pPr>
            <a:r>
              <a:rPr lang="en" sz="4000" kern="0" dirty="0">
                <a:solidFill>
                  <a:srgbClr val="FFFFFF"/>
                </a:solidFill>
                <a:latin typeface="Eras Demi ITC" panose="020B0805030504020804" pitchFamily="34" charset="0"/>
                <a:ea typeface="Alfa Slab One"/>
                <a:cs typeface="Alfa Slab One"/>
                <a:sym typeface="Alfa Slab One"/>
              </a:rPr>
              <a:t>IN ROTUNDA </a:t>
            </a:r>
            <a:endParaRPr sz="4000" kern="0" dirty="0">
              <a:solidFill>
                <a:srgbClr val="FFFFFF"/>
              </a:solidFill>
              <a:latin typeface="Eras Demi ITC" panose="020B0805030504020804" pitchFamily="34" charset="0"/>
              <a:ea typeface="Alfa Slab One"/>
              <a:cs typeface="Alfa Slab One"/>
              <a:sym typeface="Alfa Slab One"/>
            </a:endParaRPr>
          </a:p>
          <a:p>
            <a:pPr defTabSz="1219170">
              <a:buClr>
                <a:srgbClr val="000000"/>
              </a:buClr>
            </a:pPr>
            <a:r>
              <a:rPr lang="en" sz="4000" kern="0" dirty="0">
                <a:solidFill>
                  <a:srgbClr val="FFFFFF"/>
                </a:solidFill>
                <a:latin typeface="Eras Demi ITC" panose="020B0805030504020804" pitchFamily="34" charset="0"/>
                <a:ea typeface="Alfa Slab One"/>
                <a:cs typeface="Alfa Slab One"/>
                <a:sym typeface="Alfa Slab One"/>
              </a:rPr>
              <a:t>ALL PROCEEDS GO TO CARLTON PANTRY</a:t>
            </a:r>
            <a:endParaRPr sz="4000" kern="0" dirty="0">
              <a:solidFill>
                <a:srgbClr val="FFFFFF"/>
              </a:solidFill>
              <a:latin typeface="Eras Demi ITC" panose="020B0805030504020804" pitchFamily="34" charset="0"/>
              <a:ea typeface="Alfa Slab One"/>
              <a:cs typeface="Alfa Slab One"/>
              <a:sym typeface="Alfa Slab One"/>
            </a:endParaRPr>
          </a:p>
        </p:txBody>
      </p:sp>
    </p:spTree>
    <p:extLst>
      <p:ext uri="{BB962C8B-B14F-4D97-AF65-F5344CB8AC3E}">
        <p14:creationId xmlns:p14="http://schemas.microsoft.com/office/powerpoint/2010/main" val="203584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28" y="4099610"/>
            <a:ext cx="2797396" cy="170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7177">
            <a:off x="779299" y="2562457"/>
            <a:ext cx="2216580" cy="186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64" y="4289612"/>
            <a:ext cx="2398467" cy="1573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86" t="1112"/>
          <a:stretch/>
        </p:blipFill>
        <p:spPr>
          <a:xfrm rot="20941714">
            <a:off x="-412892" y="-1055870"/>
            <a:ext cx="13484890" cy="10310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7" b="98462" l="1053" r="93158">
                        <a14:foregroundMark x1="47719" y1="14615" x2="64737" y2="22692"/>
                        <a14:foregroundMark x1="57193" y1="29615" x2="71579" y2="39231"/>
                        <a14:foregroundMark x1="74035" y1="48462" x2="80526" y2="56538"/>
                        <a14:foregroundMark x1="73509" y1="79231" x2="84737" y2="83077"/>
                        <a14:foregroundMark x1="44386" y1="79231" x2="8421" y2="49615"/>
                        <a14:foregroundMark x1="24386" y1="28846" x2="11579" y2="16538"/>
                        <a14:foregroundMark x1="20877" y1="40385" x2="6667" y2="33462"/>
                        <a14:foregroundMark x1="72982" y1="18077" x2="72982" y2="18077"/>
                        <a14:foregroundMark x1="72281" y1="17692" x2="78421" y2="30769"/>
                        <a14:foregroundMark x1="89825" y1="73462" x2="91579" y2="73462"/>
                        <a14:foregroundMark x1="18772" y1="11538" x2="23684" y2="18077"/>
                        <a14:foregroundMark x1="78772" y1="65000" x2="88421" y2="68846"/>
                        <a14:foregroundMark x1="73860" y1="93846" x2="73860" y2="94231"/>
                        <a14:foregroundMark x1="80702" y1="98846" x2="80702" y2="98846"/>
                        <a14:foregroundMark x1="6140" y1="58462" x2="12105" y2="61923"/>
                        <a14:foregroundMark x1="22105" y1="70000" x2="22105" y2="70000"/>
                        <a14:foregroundMark x1="24386" y1="72692" x2="24561" y2="72692"/>
                        <a14:foregroundMark x1="1053" y1="66923" x2="1053" y2="66923"/>
                        <a14:foregroundMark x1="4912" y1="60000" x2="4912" y2="60000"/>
                        <a14:foregroundMark x1="6316" y1="54615" x2="6316" y2="54615"/>
                        <a14:foregroundMark x1="20877" y1="78462" x2="20877" y2="78846"/>
                        <a14:foregroundMark x1="41579" y1="77692" x2="40877" y2="82308"/>
                        <a14:foregroundMark x1="46842" y1="12308" x2="64737" y2="20769"/>
                        <a14:foregroundMark x1="47193" y1="15769" x2="63860" y2="23846"/>
                        <a14:foregroundMark x1="64386" y1="24615" x2="67368" y2="19615"/>
                        <a14:foregroundMark x1="48246" y1="17308" x2="45439" y2="10385"/>
                        <a14:foregroundMark x1="46667" y1="18462" x2="45789" y2="1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1897">
            <a:off x="-795795" y="-228697"/>
            <a:ext cx="8902992" cy="422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92816" y="68801"/>
            <a:ext cx="66153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Fridays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Lunch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B101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382" y="4289612"/>
            <a:ext cx="124107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2E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Check the door of B101 for a full schedule.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2E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Everyone welcome.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2E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       Bring your lunch.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822E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53" y="-402921"/>
            <a:ext cx="2732183" cy="749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7104" y="-639058"/>
            <a:ext cx="10164896" cy="7497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041" y="206774"/>
            <a:ext cx="817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Carlton Band and Choir Christmas Concert </a:t>
            </a:r>
            <a:endParaRPr lang="en-US" sz="72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76" y="6003320"/>
            <a:ext cx="2645893" cy="646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44" y="2652214"/>
            <a:ext cx="689964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Tues December 11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Carlton Cafetorium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       7:00 pm</a:t>
            </a:r>
          </a:p>
          <a:p>
            <a:endParaRPr lang="en-US" sz="32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8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71">
            <a:off x="8231285" y="-170789"/>
            <a:ext cx="3032148" cy="2988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1" y="3205768"/>
            <a:ext cx="4263969" cy="3084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839" y="-135483"/>
            <a:ext cx="8011006" cy="1996804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Carlton Pantry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1955" y="3366235"/>
            <a:ext cx="5372947" cy="27639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BE2079"/>
                </a:solidFill>
                <a:latin typeface="Arial Black" panose="020B0A04020102020204" pitchFamily="34" charset="0"/>
              </a:rPr>
              <a:t>If you or a friend need food, clothing, books, or personal items, like shampoo or a tooth brush, please talk to Mrs. Amy in B223A or any staff member.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0" b="99167" l="9667" r="8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9" r="813"/>
          <a:stretch/>
        </p:blipFill>
        <p:spPr>
          <a:xfrm rot="20101303">
            <a:off x="-26936" y="-91285"/>
            <a:ext cx="3201533" cy="2615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136724"/>
            <a:ext cx="7608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Thank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you to all the Crusaders who have donated to Carlton Pantry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515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  <a14:imgEffect>
                      <a14:saturation sat="97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5778" y="0"/>
            <a:ext cx="12417778" cy="6889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041" y="575259"/>
            <a:ext cx="2453663" cy="6193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807" y="230914"/>
            <a:ext cx="85795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Win a chance to cut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 Ms.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Peet’s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 Hair!!!!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00" y="2253647"/>
            <a:ext cx="999066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Bring a donation for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Std Black" panose="0208090304030B020404" pitchFamily="18" charset="0"/>
                <a:ea typeface="+mn-ea"/>
                <a:cs typeface="Segoe UI Semibold" panose="020B0702040204020203" pitchFamily="34" charset="0"/>
              </a:rPr>
              <a:t>Carlton Pantry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 your Homeroom teacher.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-Get a ticket.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-Bring the filled out ticket to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Std Black" panose="0208090304030B020404" pitchFamily="18" charset="0"/>
                <a:ea typeface="+mn-ea"/>
                <a:cs typeface="Segoe UI Semibold" panose="020B0702040204020203" pitchFamily="34" charset="0"/>
              </a:rPr>
              <a:t>R207.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Hair cut to will take place Dec. 19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hair will be donated to make a wig for someone in need.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42" y="2301711"/>
            <a:ext cx="7426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Dec. 11,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lang="en-US" sz="4400" b="1" dirty="0">
                <a:solidFill>
                  <a:srgbClr val="990033"/>
                </a:solidFill>
                <a:latin typeface="Arial"/>
                <a:cs typeface="Arial"/>
              </a:rPr>
              <a:t>4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38" y="-154089"/>
            <a:ext cx="12412337" cy="715445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-220338" y="6040843"/>
            <a:ext cx="11860747" cy="629489"/>
          </a:xfrm>
        </p:spPr>
        <p:txBody>
          <a:bodyPr/>
          <a:lstStyle/>
          <a:p>
            <a:pPr marL="186262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Donations to: Our House, The Gate &amp; Gifts for Guys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89" y="483681"/>
            <a:ext cx="10003878" cy="5479776"/>
          </a:xfrm>
        </p:spPr>
        <p:txBody>
          <a:bodyPr/>
          <a:lstStyle/>
          <a:p>
            <a:pPr marL="186262" indent="0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ekton Pro Ext" panose="020F0605020208020904" pitchFamily="34" charset="0"/>
              </a:rPr>
              <a:t> </a:t>
            </a:r>
          </a:p>
          <a:p>
            <a:pPr marL="186262" indent="0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ekton Pro Ext" panose="020F0605020208020904" pitchFamily="34" charset="0"/>
              </a:rPr>
              <a:t>           </a:t>
            </a:r>
            <a:r>
              <a:rPr lang="en-US" sz="6000" b="1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</a:t>
            </a:r>
          </a:p>
          <a:p>
            <a:pPr marL="186262" indent="0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 </a:t>
            </a:r>
          </a:p>
          <a:p>
            <a:pPr marL="186262" indent="0">
              <a:buNone/>
            </a:pPr>
            <a:r>
              <a:rPr lang="en-US" sz="4400" b="1" dirty="0" smtClean="0">
                <a:solidFill>
                  <a:srgbClr val="0929B3"/>
                </a:solidFill>
                <a:latin typeface="Tekton Pro Ext" panose="020F0605020208020904" pitchFamily="34" charset="0"/>
              </a:rPr>
              <a:t> </a:t>
            </a:r>
            <a:r>
              <a:rPr lang="en-US" sz="4000" b="1" dirty="0" smtClean="0">
                <a:solidFill>
                  <a:srgbClr val="0929B3"/>
                </a:solidFill>
                <a:latin typeface="Tekton Pro Ext" panose="020F0605020208020904" pitchFamily="34" charset="0"/>
              </a:rPr>
              <a:t> </a:t>
            </a:r>
          </a:p>
          <a:p>
            <a:pPr marL="186262" indent="0">
              <a:buNone/>
            </a:pPr>
            <a:r>
              <a:rPr lang="en-US" sz="4000" b="1" dirty="0" smtClean="0">
                <a:solidFill>
                  <a:srgbClr val="0929B3"/>
                </a:solidFill>
                <a:latin typeface="Tekton Pro Ext" panose="020F0605020208020904" pitchFamily="34" charset="0"/>
              </a:rPr>
              <a:t> </a:t>
            </a:r>
          </a:p>
          <a:p>
            <a:pPr marL="186262" indent="0">
              <a:buNone/>
            </a:pPr>
            <a:endParaRPr lang="en-US" sz="4400" b="1" dirty="0" smtClean="0">
              <a:solidFill>
                <a:srgbClr val="0929B3"/>
              </a:solidFill>
              <a:latin typeface="Tekton Pro Ext" panose="020F06050202080209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3" l="0" r="100000">
                        <a14:foregroundMark x1="7561" y1="41830" x2="7561" y2="41830"/>
                        <a14:foregroundMark x1="12411" y1="35948" x2="12411" y2="35948"/>
                        <a14:foregroundMark x1="20542" y1="35294" x2="20542" y2="35294"/>
                        <a14:foregroundMark x1="30100" y1="35294" x2="30100" y2="35294"/>
                        <a14:foregroundMark x1="41512" y1="30719" x2="41512" y2="30719"/>
                        <a14:foregroundMark x1="70471" y1="41176" x2="70471" y2="41176"/>
                        <a14:foregroundMark x1="75036" y1="30065" x2="75036" y2="30065"/>
                        <a14:foregroundMark x1="70185" y1="18954" x2="70185" y2="18954"/>
                        <a14:foregroundMark x1="48074" y1="66013" x2="48074" y2="66013"/>
                        <a14:foregroundMark x1="84165" y1="50327" x2="84165" y2="49673"/>
                        <a14:foregroundMark x1="92297" y1="32680" x2="92297" y2="32680"/>
                        <a14:foregroundMark x1="98288" y1="67974" x2="98288" y2="67974"/>
                      </a14:backgroundRemoval>
                    </a14:imgEffect>
                  </a14:imgLayer>
                </a14:imgProps>
              </a:ext>
            </a:extLst>
          </a:blip>
          <a:srcRect l="45908" r="-1"/>
          <a:stretch/>
        </p:blipFill>
        <p:spPr>
          <a:xfrm>
            <a:off x="6604000" y="1615060"/>
            <a:ext cx="3753775" cy="1161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96" b="99275" l="0" r="99788">
                        <a14:foregroundMark x1="8493" y1="33333" x2="8493" y2="33333"/>
                        <a14:foregroundMark x1="52866" y1="44928" x2="54352" y2="44928"/>
                        <a14:foregroundMark x1="70064" y1="45652" x2="70064" y2="45652"/>
                        <a14:foregroundMark x1="87686" y1="39855" x2="87686" y2="39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423" y="2628004"/>
            <a:ext cx="4486275" cy="1025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20" b="94161" l="0" r="97547">
                        <a14:foregroundMark x1="11509" y1="32117" x2="11509" y2="32117"/>
                        <a14:foregroundMark x1="20755" y1="26277" x2="20755" y2="26277"/>
                        <a14:foregroundMark x1="43774" y1="28467" x2="43774" y2="28467"/>
                        <a14:foregroundMark x1="72642" y1="42336" x2="73208" y2="42336"/>
                        <a14:foregroundMark x1="83396" y1="47445" x2="83396" y2="47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034" y="2664996"/>
            <a:ext cx="5048250" cy="1025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912" l="2611" r="100000">
                        <a14:foregroundMark x1="46997" y1="37500" x2="46997" y2="37500"/>
                        <a14:foregroundMark x1="56136" y1="33824" x2="57963" y2="33824"/>
                        <a14:foregroundMark x1="78068" y1="17647" x2="78068" y2="17647"/>
                        <a14:foregroundMark x1="87728" y1="30147" x2="87728" y2="301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15" y="1615060"/>
            <a:ext cx="3461888" cy="956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10" b="89726" l="0" r="98223">
                        <a14:foregroundMark x1="5076" y1="34932" x2="6091" y2="34247"/>
                        <a14:foregroundMark x1="25635" y1="30822" x2="25635" y2="30822"/>
                        <a14:foregroundMark x1="50254" y1="28767" x2="50254" y2="28767"/>
                        <a14:foregroundMark x1="87310" y1="27397" x2="87310" y2="273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666" y="1641537"/>
            <a:ext cx="3059414" cy="967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400" y="3767955"/>
            <a:ext cx="7962644" cy="2030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05" b="95984" l="1373" r="97483">
                        <a14:foregroundMark x1="21510" y1="50602" x2="32037" y2="89558"/>
                        <a14:foregroundMark x1="15789" y1="50201" x2="22883" y2="74297"/>
                        <a14:foregroundMark x1="74371" y1="71888" x2="95652" y2="56627"/>
                        <a14:foregroundMark x1="75057" y1="81928" x2="94050" y2="69076"/>
                        <a14:foregroundMark x1="60641" y1="93574" x2="88330" y2="79518"/>
                        <a14:backgroundMark x1="27231" y1="32530" x2="43478" y2="24900"/>
                        <a14:backgroundMark x1="2517" y1="72289" x2="2517" y2="72289"/>
                        <a14:backgroundMark x1="1831" y1="71888" x2="2975" y2="90763"/>
                        <a14:backgroundMark x1="32265" y1="32129" x2="32265" y2="32129"/>
                        <a14:backgroundMark x1="32037" y1="34137" x2="32037" y2="34137"/>
                        <a14:backgroundMark x1="33181" y1="34940" x2="33181" y2="353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2666" y="3653577"/>
            <a:ext cx="4837385" cy="3346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712" y="282793"/>
            <a:ext cx="10378643" cy="8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18791</TotalTime>
  <Words>411</Words>
  <Application>Microsoft Office PowerPoint</Application>
  <PresentationFormat>Widescreen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43" baseType="lpstr">
      <vt:lpstr>Alfa Slab One</vt:lpstr>
      <vt:lpstr>Arial</vt:lpstr>
      <vt:lpstr>Arial Black</vt:lpstr>
      <vt:lpstr>Arial Rounded MT Bold</vt:lpstr>
      <vt:lpstr>Berlin Sans FB Demi</vt:lpstr>
      <vt:lpstr>Calibri</vt:lpstr>
      <vt:lpstr>Comic Sans MS</vt:lpstr>
      <vt:lpstr>Cooper Std Black</vt:lpstr>
      <vt:lpstr>Edwardian Script ITC</vt:lpstr>
      <vt:lpstr>Eras Bold ITC</vt:lpstr>
      <vt:lpstr>Eras Demi ITC</vt:lpstr>
      <vt:lpstr>Franklin Gothic Demi Cond</vt:lpstr>
      <vt:lpstr>Impact</vt:lpstr>
      <vt:lpstr>Lobster</vt:lpstr>
      <vt:lpstr>Rockwell Extra Bold</vt:lpstr>
      <vt:lpstr>Segoe UI Semibold</vt:lpstr>
      <vt:lpstr>Tekton Pro Ext</vt:lpstr>
      <vt:lpstr>Times New Roman</vt:lpstr>
      <vt:lpstr>Trebuchet MS</vt:lpstr>
      <vt:lpstr>Wingdings 3</vt:lpstr>
      <vt:lpstr>1_NewsPrint</vt:lpstr>
      <vt:lpstr>2_NewsPrint</vt:lpstr>
      <vt:lpstr>Simple Light</vt:lpstr>
      <vt:lpstr>3_NewsPrint</vt:lpstr>
      <vt:lpstr>1_Office Theme</vt:lpstr>
      <vt:lpstr>2_Diseño predeterminado</vt:lpstr>
      <vt:lpstr>1_Simple Light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Carlton Pantry</vt:lpstr>
      <vt:lpstr>PowerPoint Presentation</vt:lpstr>
      <vt:lpstr>Girls of Greatness</vt:lpstr>
      <vt:lpstr>PowerPoint Presentation</vt:lpstr>
      <vt:lpstr>PowerPoint Presentation</vt:lpstr>
      <vt:lpstr>PowerPoint Presentation</vt:lpstr>
      <vt:lpstr>Crusader Music Club</vt:lpstr>
      <vt:lpstr>FUTSAL!!!</vt:lpstr>
      <vt:lpstr>December Student Bus Passes are available at the  General Office for $20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586</cp:revision>
  <dcterms:created xsi:type="dcterms:W3CDTF">2018-08-20T20:03:04Z</dcterms:created>
  <dcterms:modified xsi:type="dcterms:W3CDTF">2018-12-06T22:01:36Z</dcterms:modified>
</cp:coreProperties>
</file>