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939" r:id="rId3"/>
    <p:sldMasterId id="2147484005" r:id="rId4"/>
    <p:sldMasterId id="2147484022" r:id="rId5"/>
  </p:sldMasterIdLst>
  <p:notesMasterIdLst>
    <p:notesMasterId r:id="rId19"/>
  </p:notesMasterIdLst>
  <p:sldIdLst>
    <p:sldId id="555" r:id="rId6"/>
    <p:sldId id="561" r:id="rId7"/>
    <p:sldId id="562" r:id="rId8"/>
    <p:sldId id="560" r:id="rId9"/>
    <p:sldId id="563" r:id="rId10"/>
    <p:sldId id="546" r:id="rId11"/>
    <p:sldId id="544" r:id="rId12"/>
    <p:sldId id="559" r:id="rId13"/>
    <p:sldId id="554" r:id="rId14"/>
    <p:sldId id="557" r:id="rId15"/>
    <p:sldId id="523" r:id="rId16"/>
    <p:sldId id="516" r:id="rId17"/>
    <p:sldId id="5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29B3"/>
    <a:srgbClr val="F2F40A"/>
    <a:srgbClr val="C12C25"/>
    <a:srgbClr val="DD524B"/>
    <a:srgbClr val="9FE6FF"/>
    <a:srgbClr val="002B79"/>
    <a:srgbClr val="2B28BB"/>
    <a:srgbClr val="740000"/>
    <a:srgbClr val="B80000"/>
    <a:srgbClr val="005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1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3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a4d3ff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4a4d3ff5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83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40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48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2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7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4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8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97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5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59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0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66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5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079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0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171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7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6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2711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5818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633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1244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9360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857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9208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198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6088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4802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2018-12-14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712A-E38D-45EC-8E8D-F38CB65616AB}" type="datetimeFigureOut">
              <a:rPr lang="en-US" smtClean="0"/>
              <a:t>12/14/2018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4397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3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6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16424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517945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Dec. 14, 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1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00"/>
            <a:ext cx="12192000" cy="7014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3912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8" name="Picture 4" descr="Image result for prince albert raiders game toda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7407" l="10000" r="94479">
                        <a14:foregroundMark x1="45938" y1="95000" x2="61667" y2="56111"/>
                        <a14:foregroundMark x1="40625" y1="45185" x2="46563" y2="76667"/>
                        <a14:foregroundMark x1="48438" y1="71481" x2="49792" y2="59259"/>
                        <a14:foregroundMark x1="49375" y1="30926" x2="56250" y2="30741"/>
                        <a14:foregroundMark x1="36563" y1="59259" x2="40313" y2="91852"/>
                        <a14:foregroundMark x1="87500" y1="72407" x2="84479" y2="97037"/>
                        <a14:backgroundMark x1="27813" y1="28333" x2="27083" y2="63889"/>
                        <a14:backgroundMark x1="26875" y1="64630" x2="29167" y2="9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7128" y="229719"/>
            <a:ext cx="11375220" cy="639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3935760" y="225781"/>
            <a:ext cx="7713513" cy="6398562"/>
          </a:xfrm>
          <a:prstGeom prst="wedgeRoundRectCallout">
            <a:avLst>
              <a:gd name="adj1" fmla="val -66320"/>
              <a:gd name="adj2" fmla="val -9151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PA Raiders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Vs.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Swift Current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 Broncos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Sun. Dec.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7:00 pm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268" y="468591"/>
            <a:ext cx="1206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Problems signing into Students Achieve?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3390" y="1836693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40" y="4677208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0" y="1834010"/>
            <a:ext cx="6055117" cy="21234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8138091" y="2228391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6710" y="2180167"/>
            <a:ext cx="2232248" cy="7611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4181" y="2256525"/>
            <a:ext cx="2257882" cy="42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68" y="1077530"/>
            <a:ext cx="25314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Check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address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D0F0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6477" cy="7238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350"/>
          <a:stretch/>
        </p:blipFill>
        <p:spPr>
          <a:xfrm>
            <a:off x="4836405" y="1788457"/>
            <a:ext cx="7355595" cy="423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394" y="0"/>
            <a:ext cx="4833957" cy="1600200"/>
          </a:xfrm>
          <a:noFill/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FUTSAL!!!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06" y="2896463"/>
            <a:ext cx="12123971" cy="24898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Gym 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 &amp;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3:30- 4:45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solidFill>
                  <a:schemeClr val="bg1"/>
                </a:solidFill>
              </a:rPr>
              <a:t>For more info see:  Mr. </a:t>
            </a:r>
            <a:r>
              <a:rPr lang="en-US" sz="2800" b="1" dirty="0">
                <a:solidFill>
                  <a:schemeClr val="bg1"/>
                </a:solidFill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</a:rPr>
              <a:t>orrea in the SWIS Office Mr. </a:t>
            </a:r>
            <a:r>
              <a:rPr lang="en-US" sz="2800" b="1" dirty="0" err="1" smtClean="0">
                <a:solidFill>
                  <a:schemeClr val="bg1"/>
                </a:solidFill>
              </a:rPr>
              <a:t>Odnokon</a:t>
            </a:r>
            <a:r>
              <a:rPr lang="en-US" sz="2800" b="1" dirty="0" smtClean="0">
                <a:solidFill>
                  <a:schemeClr val="bg1"/>
                </a:solidFill>
              </a:rPr>
              <a:t> in CPAC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6588" y="68580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21772" cy="51480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1" t="-1579" r="8175" b="22315"/>
          <a:stretch/>
        </p:blipFill>
        <p:spPr>
          <a:xfrm>
            <a:off x="-180109" y="-342250"/>
            <a:ext cx="12372109" cy="5357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65335"/>
            <a:ext cx="8395855" cy="4339650"/>
          </a:xfrm>
          <a:prstGeom prst="rect">
            <a:avLst/>
          </a:prstGeom>
          <a:solidFill>
            <a:srgbClr val="6196F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Monday </a:t>
            </a: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 Friday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Lunch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B214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16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player </a:t>
            </a: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spots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Everyone welcome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1796" y="6211669"/>
            <a:ext cx="881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*Bring your lunch and your game face!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297" y="1903278"/>
            <a:ext cx="4731560" cy="4463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6588" y="66966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1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Friday, Dec.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67404" y="1919895"/>
          <a:ext cx="11809313" cy="48515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27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Single Mini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951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Chicken Fingers or Soup</a:t>
                      </a:r>
                    </a:p>
                    <a:p>
                      <a:pPr algn="ctr"/>
                      <a:r>
                        <a:rPr lang="en-US" sz="3200" b="1" dirty="0" smtClean="0"/>
                        <a:t>or Salad or Onion Rings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2305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Dutch Meatball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Spinach Salad with Beets and Feta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1437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Cherry Cheese Cake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263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1357343" y="1253540"/>
            <a:ext cx="8539692" cy="32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200" u="sng" kern="0" dirty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Candy Cane Grams</a:t>
            </a:r>
            <a:endParaRPr sz="7200" u="sng" kern="0" dirty="0">
              <a:solidFill>
                <a:srgbClr val="FFFFFF"/>
              </a:solidFill>
              <a:latin typeface="MV Boli" panose="02000500030200090000" pitchFamily="2" charset="0"/>
              <a:ea typeface="Pacifico"/>
              <a:cs typeface="MV Boli" panose="02000500030200090000" pitchFamily="2" charset="0"/>
              <a:sym typeface="Pacifico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3733" b="1" kern="0" dirty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Sold: Thursday 13th </a:t>
            </a:r>
            <a:r>
              <a:rPr lang="en" sz="3733" b="1" kern="0" dirty="0" smtClean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– Tuesday 18th     </a:t>
            </a:r>
            <a:r>
              <a:rPr lang="en" sz="3733" b="1" kern="0" dirty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in the rotunda during lunch</a:t>
            </a:r>
            <a:endParaRPr sz="3733" b="1" kern="0" dirty="0">
              <a:solidFill>
                <a:srgbClr val="FFFFFF"/>
              </a:solidFill>
              <a:latin typeface="MV Boli" panose="02000500030200090000" pitchFamily="2" charset="0"/>
              <a:ea typeface="Pacifico"/>
              <a:cs typeface="MV Boli" panose="02000500030200090000" pitchFamily="2" charset="0"/>
              <a:sym typeface="Pacifico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3733" b="1" kern="0" dirty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Delivered: December 19th</a:t>
            </a:r>
            <a:endParaRPr sz="3733" b="1" kern="0" dirty="0">
              <a:solidFill>
                <a:srgbClr val="FFFFFF"/>
              </a:solidFill>
              <a:latin typeface="MV Boli" panose="02000500030200090000" pitchFamily="2" charset="0"/>
              <a:ea typeface="Pacifico"/>
              <a:cs typeface="MV Boli" panose="02000500030200090000" pitchFamily="2" charset="0"/>
              <a:sym typeface="Pacifico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" sz="3733" b="1" u="sng" kern="0" dirty="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$1 - 1 Candy Cane</a:t>
            </a:r>
            <a:r>
              <a:rPr lang="en" sz="3733" b="1" kern="0" dirty="0">
                <a:solidFill>
                  <a:srgbClr val="FFFFFF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endParaRPr sz="3733" b="1" kern="0" dirty="0">
              <a:solidFill>
                <a:srgbClr val="FFFFFF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5" name="Google Shape;55;p13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3267"/>
            <a:ext cx="3604208" cy="3204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 descr="Related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37749">
            <a:off x="9617233" y="2993749"/>
            <a:ext cx="2131667" cy="25556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 rot="516071">
            <a:off x="6607589" y="5673009"/>
            <a:ext cx="5515079" cy="134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733" i="1" kern="0" dirty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Buy your friend one!!!</a:t>
            </a:r>
            <a:endParaRPr sz="3733" i="1" kern="0" dirty="0">
              <a:solidFill>
                <a:srgbClr val="FFFFFF"/>
              </a:solidFill>
              <a:latin typeface="MV Boli" panose="02000500030200090000" pitchFamily="2" charset="0"/>
              <a:ea typeface="Pacifico"/>
              <a:cs typeface="MV Boli" panose="02000500030200090000" pitchFamily="2" charset="0"/>
              <a:sym typeface="Pacifico"/>
            </a:endParaRPr>
          </a:p>
        </p:txBody>
      </p:sp>
      <p:sp>
        <p:nvSpPr>
          <p:cNvPr id="58" name="Google Shape;58;p13"/>
          <p:cNvSpPr txBox="1"/>
          <p:nvPr/>
        </p:nvSpPr>
        <p:spPr>
          <a:xfrm rot="-181018">
            <a:off x="136260" y="327371"/>
            <a:ext cx="8762861" cy="140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733" b="1" i="1" kern="0" dirty="0">
                <a:solidFill>
                  <a:srgbClr val="FFFFFF"/>
                </a:solidFill>
                <a:latin typeface="MV Boli" panose="02000500030200090000" pitchFamily="2" charset="0"/>
                <a:ea typeface="Pacifico"/>
                <a:cs typeface="MV Boli" panose="02000500030200090000" pitchFamily="2" charset="0"/>
                <a:sym typeface="Pacifico"/>
              </a:rPr>
              <a:t>Put a smile on someone’s face!!!</a:t>
            </a:r>
            <a:endParaRPr sz="3733" b="1" i="1" kern="0" dirty="0">
              <a:solidFill>
                <a:srgbClr val="FFFFFF"/>
              </a:solidFill>
              <a:latin typeface="MV Boli" panose="02000500030200090000" pitchFamily="2" charset="0"/>
              <a:ea typeface="Pacifico"/>
              <a:cs typeface="MV Boli" panose="02000500030200090000" pitchFamily="2" charset="0"/>
              <a:sym typeface="Pacifico"/>
            </a:endParaRPr>
          </a:p>
        </p:txBody>
      </p:sp>
      <p:pic>
        <p:nvPicPr>
          <p:cNvPr id="59" name="Google Shape;59;p13" descr="Image result for christmas lights 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62843" y="-34377"/>
            <a:ext cx="13876058" cy="2927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9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666"/>
            <a:ext cx="12586447" cy="7091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28294" y="708591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21079375">
            <a:off x="4262739" y="1986087"/>
            <a:ext cx="4990149" cy="3957883"/>
          </a:xfrm>
          <a:prstGeom prst="rect">
            <a:avLst/>
          </a:prstGeom>
          <a:solidFill>
            <a:srgbClr val="F2F4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Cancelled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  <a:r>
              <a:rPr lang="en-US" sz="6600" smtClean="0">
                <a:solidFill>
                  <a:srgbClr val="FF0000"/>
                </a:solidFill>
                <a:latin typeface="Arial Black" panose="020B0A04020102020204" pitchFamily="34" charset="0"/>
              </a:rPr>
              <a:t>ntil </a:t>
            </a:r>
            <a:r>
              <a:rPr lang="en-US" sz="6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the new year! 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en-US" sz="5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35" y="0"/>
            <a:ext cx="12280135" cy="710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65" y="447059"/>
            <a:ext cx="8231626" cy="1336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6614" y="1563519"/>
            <a:ext cx="9628219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Carlton offers a YOGA 10 class!</a:t>
            </a:r>
          </a:p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No experience required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28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Great for:</a:t>
            </a:r>
          </a:p>
          <a:p>
            <a:r>
              <a:rPr lang="en-US" sz="28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-</a:t>
            </a:r>
            <a:r>
              <a:rPr lang="en-US" sz="28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  athletes </a:t>
            </a:r>
            <a:r>
              <a:rPr lang="en-US" sz="28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want to improve their flexibility, </a:t>
            </a:r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28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looking to reduce stress, </a:t>
            </a:r>
          </a:p>
          <a:p>
            <a:pPr marL="285750" indent="-285750">
              <a:buFontTx/>
              <a:buChar char="-"/>
            </a:pPr>
            <a:r>
              <a:rPr lang="en-US" sz="28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28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already love yoga and want more of </a:t>
            </a:r>
            <a:r>
              <a:rPr lang="en-US" sz="28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it,  </a:t>
            </a:r>
          </a:p>
          <a:p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Find this elective class on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yBlueprint</a:t>
            </a:r>
            <a:r>
              <a:rPr lang="en-US" sz="32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under 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2" b="898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71">
            <a:off x="8231285" y="-170789"/>
            <a:ext cx="3032148" cy="29888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1" y="3205768"/>
            <a:ext cx="4263969" cy="30849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856" y="-673179"/>
            <a:ext cx="8011006" cy="1996804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Carlton Pantry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1955" y="3366235"/>
            <a:ext cx="5372947" cy="2763982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rgbClr val="BE2079"/>
                </a:solidFill>
                <a:latin typeface="Arial Black" panose="020B0A04020102020204" pitchFamily="34" charset="0"/>
              </a:rPr>
              <a:t>If you or a friend need food, clothing, books, or personal items, like shampoo or a tooth brush, please talk to Mrs. Amy in B223A or any staff member.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0" b="99167" l="9667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" r="813"/>
          <a:stretch/>
        </p:blipFill>
        <p:spPr>
          <a:xfrm rot="20101303">
            <a:off x="-26936" y="-91285"/>
            <a:ext cx="3201533" cy="2615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5498" y="1323625"/>
            <a:ext cx="6473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Thanks to all the Crusaders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who have donated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to Carlton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Pantry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651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8800"/>
                    </a14:imgEffect>
                    <a14:imgEffect>
                      <a14:saturation sat="97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5778" y="0"/>
            <a:ext cx="12417778" cy="68897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041" y="575259"/>
            <a:ext cx="2453663" cy="6193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3807" y="230914"/>
            <a:ext cx="857959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Win a chance to cut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Ms. 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Peet’s</a:t>
            </a: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Hair!!!!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400" y="2253647"/>
            <a:ext cx="9990666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Bring a donation for the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Std Black" panose="0208090304030B020404" pitchFamily="18" charset="0"/>
                <a:ea typeface="+mn-ea"/>
                <a:cs typeface="Segoe UI Semibold" panose="020B0702040204020203" pitchFamily="34" charset="0"/>
              </a:rPr>
              <a:t>Carlton Pantry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to your Homeroom teacher.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-Get a ticket.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	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-Bring the filled out ticket to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oper Std Black" panose="0208090304030B020404" pitchFamily="18" charset="0"/>
                <a:ea typeface="+mn-ea"/>
                <a:cs typeface="Segoe UI Semibold" panose="020B0702040204020203" pitchFamily="34" charset="0"/>
              </a:rPr>
              <a:t>R207.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Hair cut to will take place Dec. 19</a:t>
            </a:r>
            <a:r>
              <a:rPr kumimoji="0" lang="en-US" sz="3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The hair will be donated to make a wig for someone in need.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2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" y="-49639"/>
            <a:ext cx="12191997" cy="737787"/>
          </a:xfrm>
          <a:prstGeom prst="rect">
            <a:avLst/>
          </a:prstGeom>
        </p:spPr>
      </p:pic>
      <p:sp>
        <p:nvSpPr>
          <p:cNvPr id="54" name="Google Shape;54;p13"/>
          <p:cNvSpPr txBox="1"/>
          <p:nvPr/>
        </p:nvSpPr>
        <p:spPr>
          <a:xfrm>
            <a:off x="1709400" y="2501233"/>
            <a:ext cx="72396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613482"/>
            <a:ext cx="12191997" cy="69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1467554" y="-215604"/>
            <a:ext cx="15696586" cy="117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0666" kern="0" dirty="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      </a:t>
            </a:r>
            <a:r>
              <a:rPr lang="en" sz="8800" b="1" kern="0" dirty="0">
                <a:solidFill>
                  <a:srgbClr val="FFFFFF"/>
                </a:solidFill>
                <a:latin typeface="Script MT Bold" panose="03040602040607080904" pitchFamily="66" charset="0"/>
                <a:ea typeface="Lobster"/>
                <a:cs typeface="Lobster"/>
                <a:sym typeface="Lobster"/>
              </a:rPr>
              <a:t>Dec 17-21  Spirit </a:t>
            </a:r>
            <a:r>
              <a:rPr lang="en" sz="8800" kern="0" dirty="0">
                <a:solidFill>
                  <a:srgbClr val="FFFFFF"/>
                </a:solidFill>
                <a:latin typeface="Script MT Bold" panose="03040602040607080904" pitchFamily="66" charset="0"/>
                <a:ea typeface="Lobster"/>
                <a:cs typeface="Lobster"/>
                <a:sym typeface="Lobster"/>
              </a:rPr>
              <a:t>Week</a:t>
            </a:r>
            <a:endParaRPr sz="8800" kern="0" dirty="0">
              <a:solidFill>
                <a:srgbClr val="FFFFFF"/>
              </a:solidFill>
              <a:latin typeface="Script MT Bold" panose="03040602040607080904" pitchFamily="66" charset="0"/>
              <a:ea typeface="Lobster"/>
              <a:cs typeface="Lobster"/>
              <a:sym typeface="Lobster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70095" y="2729359"/>
            <a:ext cx="2269597" cy="3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MONDAY: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JERSEY </a:t>
            </a:r>
            <a:r>
              <a:rPr lang="en" sz="2400" b="1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DAY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157872" y="2716817"/>
            <a:ext cx="1998400" cy="3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TUESDAY: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TWIN DAY  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314932" y="2477778"/>
            <a:ext cx="2294000" cy="3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WEDNESDAY: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HOLIDAY HEADGEAR </a:t>
            </a:r>
            <a:r>
              <a:rPr lang="en" sz="2400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DAY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819163" y="2600977"/>
            <a:ext cx="2369142" cy="3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THURSDAY: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-US" sz="2400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SWEATER - or</a:t>
            </a:r>
            <a:endParaRPr lang="en-US"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RED </a:t>
            </a: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&amp; </a:t>
            </a:r>
            <a:r>
              <a:rPr lang="en" sz="2400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GREEN</a:t>
            </a:r>
          </a:p>
          <a:p>
            <a:pPr defTabSz="1219170">
              <a:buClr>
                <a:srgbClr val="000000"/>
              </a:buClr>
            </a:pPr>
            <a:r>
              <a:rPr lang="en" sz="2400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DAY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0364441" y="2600977"/>
            <a:ext cx="2426000" cy="3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FRIDAY: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PJ DAY</a:t>
            </a:r>
            <a:endParaRPr sz="2400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5">
            <a:alphaModFix/>
          </a:blip>
          <a:srcRect l="7669" t="15855" r="4756"/>
          <a:stretch/>
        </p:blipFill>
        <p:spPr>
          <a:xfrm>
            <a:off x="415640" y="3882942"/>
            <a:ext cx="2186415" cy="177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8133" y="3708452"/>
            <a:ext cx="2187787" cy="21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1998" y="4128177"/>
            <a:ext cx="227716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220" y="4223303"/>
            <a:ext cx="3218670" cy="16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0">
            <a:alphaModFix/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4442" y="3539184"/>
            <a:ext cx="1515700" cy="2164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37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5089794"/>
            <a:ext cx="12508089" cy="1829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9292"/>
          <a:stretch/>
        </p:blipFill>
        <p:spPr>
          <a:xfrm>
            <a:off x="-73731" y="-1529667"/>
            <a:ext cx="12378620" cy="6949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5" y="-1343616"/>
            <a:ext cx="7247956" cy="3126027"/>
          </a:xfrm>
          <a:prstGeom prst="rect">
            <a:avLst/>
          </a:prstGeom>
        </p:spPr>
      </p:pic>
      <p:sp>
        <p:nvSpPr>
          <p:cNvPr id="3" name="AutoShape 2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AutoShape 4" descr="Image result for prince albert mintos webs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975" y="1386313"/>
            <a:ext cx="1236833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Mintos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vs Yorkton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Maulers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Tonight – 7:00 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6000" dirty="0">
                <a:solidFill>
                  <a:prstClr val="black"/>
                </a:solidFill>
                <a:latin typeface="Eras Bold ITC" panose="020B0907030504020204" pitchFamily="34" charset="0"/>
              </a:rPr>
              <a:t>Notre Dame Hounds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prstClr val="black"/>
                </a:solidFill>
                <a:latin typeface="Eras Bold ITC" panose="020B0907030504020204" pitchFamily="34" charset="0"/>
              </a:rPr>
              <a:t>Sun. Dec. 16 -1:30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Tickets $5 at the General Office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19550" y="234106"/>
            <a:ext cx="8352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smtClean="0">
                <a:ln w="28575">
                  <a:solidFill>
                    <a:srgbClr val="E2A11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    Game Night </a:t>
            </a:r>
            <a:endParaRPr kumimoji="0" lang="en-US" sz="5400" b="0" i="0" u="none" strike="noStrike" kern="1200" cap="none" spc="0" normalizeH="0" baseline="0" noProof="0" dirty="0">
              <a:ln w="28575">
                <a:solidFill>
                  <a:srgbClr val="E2A110"/>
                </a:solidFill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9591" y="4345330"/>
            <a:ext cx="4412843" cy="237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20096</TotalTime>
  <Words>408</Words>
  <Application>Microsoft Office PowerPoint</Application>
  <PresentationFormat>Widescreen</PresentationFormat>
  <Paragraphs>113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Arial</vt:lpstr>
      <vt:lpstr>Arial Black</vt:lpstr>
      <vt:lpstr>Arial Rounded MT Bold</vt:lpstr>
      <vt:lpstr>Berlin Sans FB Demi</vt:lpstr>
      <vt:lpstr>Calibri</vt:lpstr>
      <vt:lpstr>Cooper Std Black</vt:lpstr>
      <vt:lpstr>Eras Bold ITC</vt:lpstr>
      <vt:lpstr>Franklin Gothic Demi Cond</vt:lpstr>
      <vt:lpstr>Hobo Std</vt:lpstr>
      <vt:lpstr>Impact</vt:lpstr>
      <vt:lpstr>Lobster</vt:lpstr>
      <vt:lpstr>MV Boli</vt:lpstr>
      <vt:lpstr>Pacifico</vt:lpstr>
      <vt:lpstr>Script MT Bold</vt:lpstr>
      <vt:lpstr>Segoe UI Semibold</vt:lpstr>
      <vt:lpstr>Times New Roman</vt:lpstr>
      <vt:lpstr>Trebuchet MS</vt:lpstr>
      <vt:lpstr>Wingdings 3</vt:lpstr>
      <vt:lpstr>1_NewsPrint</vt:lpstr>
      <vt:lpstr>2_NewsPrint</vt:lpstr>
      <vt:lpstr>3_NewsPrint</vt:lpstr>
      <vt:lpstr>Facet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Carlton Pantry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FUTSAL!!!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625</cp:revision>
  <dcterms:created xsi:type="dcterms:W3CDTF">2018-08-20T20:03:04Z</dcterms:created>
  <dcterms:modified xsi:type="dcterms:W3CDTF">2018-12-14T16:16:52Z</dcterms:modified>
</cp:coreProperties>
</file>