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821" r:id="rId3"/>
    <p:sldMasterId id="2147483833" r:id="rId4"/>
    <p:sldMasterId id="2147483845" r:id="rId5"/>
    <p:sldMasterId id="2147483857" r:id="rId6"/>
    <p:sldMasterId id="2147483869" r:id="rId7"/>
    <p:sldMasterId id="2147483881" r:id="rId8"/>
    <p:sldMasterId id="2147483930" r:id="rId9"/>
  </p:sldMasterIdLst>
  <p:notesMasterIdLst>
    <p:notesMasterId r:id="rId28"/>
  </p:notesMasterIdLst>
  <p:sldIdLst>
    <p:sldId id="392" r:id="rId10"/>
    <p:sldId id="429" r:id="rId11"/>
    <p:sldId id="417" r:id="rId12"/>
    <p:sldId id="428" r:id="rId13"/>
    <p:sldId id="412" r:id="rId14"/>
    <p:sldId id="425" r:id="rId15"/>
    <p:sldId id="397" r:id="rId16"/>
    <p:sldId id="396" r:id="rId17"/>
    <p:sldId id="413" r:id="rId18"/>
    <p:sldId id="402" r:id="rId19"/>
    <p:sldId id="404" r:id="rId20"/>
    <p:sldId id="409" r:id="rId21"/>
    <p:sldId id="408" r:id="rId22"/>
    <p:sldId id="430" r:id="rId23"/>
    <p:sldId id="419" r:id="rId24"/>
    <p:sldId id="406" r:id="rId25"/>
    <p:sldId id="407" r:id="rId26"/>
    <p:sldId id="4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2E8"/>
    <a:srgbClr val="CD0505"/>
    <a:srgbClr val="A98238"/>
    <a:srgbClr val="24A1DC"/>
    <a:srgbClr val="EF7007"/>
    <a:srgbClr val="C2262E"/>
    <a:srgbClr val="CFCFCF"/>
    <a:srgbClr val="292C8D"/>
    <a:srgbClr val="EE1693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7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54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9cca92f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9cca92f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63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85945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82247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30034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84497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8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23983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395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52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57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34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2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043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3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9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76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22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23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78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17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89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94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2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54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09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09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30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66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1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9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0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29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85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42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9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8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8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60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92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21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41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7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88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2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12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53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0406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1755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051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1146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1641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37294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529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4717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3729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5097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7104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90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2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3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970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035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86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10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22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56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39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303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0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871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057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806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23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60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51523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7730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1824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200404" y="2136900"/>
            <a:ext cx="40952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2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63267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880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2018-10-26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1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A2CD0-B4C2-4B7C-AD69-91DA5B80ED3D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08885-18CF-40E1-B66C-C20B4B9AD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37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9214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69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9306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99392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98375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3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042" y="2301711"/>
            <a:ext cx="7426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Tues.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Oct. 30,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0" y="550506"/>
            <a:ext cx="493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ge Italic" panose="03070502040507070304" pitchFamily="66" charset="0"/>
                <a:ea typeface="+mn-ea"/>
                <a:cs typeface="+mn-cs"/>
              </a:rPr>
              <a:t>Voyagez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ge Italic" panose="03070502040507070304" pitchFamily="66" charset="0"/>
                <a:ea typeface="+mn-ea"/>
                <a:cs typeface="+mn-cs"/>
              </a:rPr>
              <a:t>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ge Italic" panose="03070502040507070304" pitchFamily="66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4097" y="5295585"/>
            <a:ext cx="9087903" cy="175432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Québec. Montréal. Easter 2020.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 to a French teacher today!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solidFill>
            <a:srgbClr val="CFCFCF"/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C2262E"/>
                </a:solidFill>
                <a:latin typeface="+mj-lt"/>
              </a:rPr>
              <a:t>    Grade 11 &amp; 12 Students!</a:t>
            </a:r>
          </a:p>
          <a:p>
            <a:endParaRPr lang="en-US" sz="4000" dirty="0">
              <a:solidFill>
                <a:srgbClr val="C2262E"/>
              </a:solidFill>
              <a:latin typeface="Eras Bold ITC" panose="020B0907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668" y="1381544"/>
            <a:ext cx="5514975" cy="2676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29" y="1227733"/>
            <a:ext cx="6393097" cy="149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592" y="2703016"/>
            <a:ext cx="71368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Eras Bold ITC" panose="020B0907030504020204" pitchFamily="34" charset="0"/>
              </a:rPr>
              <a:t>Saskatoon </a:t>
            </a:r>
          </a:p>
          <a:p>
            <a:r>
              <a:rPr lang="en-US" sz="4400" dirty="0" smtClean="0">
                <a:latin typeface="Eras Bold ITC" panose="020B0907030504020204" pitchFamily="34" charset="0"/>
              </a:rPr>
              <a:t>Mon. Nov. 5</a:t>
            </a:r>
            <a:r>
              <a:rPr lang="en-US" sz="4400" baseline="30000" dirty="0" smtClean="0">
                <a:latin typeface="Eras Bold ITC" panose="020B0907030504020204" pitchFamily="34" charset="0"/>
              </a:rPr>
              <a:t>th</a:t>
            </a:r>
            <a:r>
              <a:rPr lang="en-US" sz="4400" dirty="0" smtClean="0">
                <a:latin typeface="Eras Bold ITC" panose="020B0907030504020204" pitchFamily="34" charset="0"/>
              </a:rPr>
              <a:t> </a:t>
            </a:r>
          </a:p>
          <a:p>
            <a:r>
              <a:rPr lang="en-US" sz="4400" dirty="0" smtClean="0">
                <a:latin typeface="Eras Bold ITC" panose="020B0907030504020204" pitchFamily="34" charset="0"/>
              </a:rPr>
              <a:t>Leaving Carlton 7:30 am</a:t>
            </a:r>
          </a:p>
          <a:p>
            <a:r>
              <a:rPr lang="en-US" sz="4400" dirty="0" smtClean="0">
                <a:latin typeface="Eras Bold ITC" panose="020B0907030504020204" pitchFamily="34" charset="0"/>
              </a:rPr>
              <a:t>See Mr. Thunderchild </a:t>
            </a:r>
          </a:p>
          <a:p>
            <a:r>
              <a:rPr lang="en-US" sz="4400" dirty="0" smtClean="0">
                <a:latin typeface="Eras Bold ITC" panose="020B0907030504020204" pitchFamily="34" charset="0"/>
              </a:rPr>
              <a:t>for info and registration</a:t>
            </a:r>
          </a:p>
          <a:p>
            <a:r>
              <a:rPr lang="en-US" sz="4400" dirty="0" smtClean="0">
                <a:latin typeface="Eras Bold ITC" panose="020B0907030504020204" pitchFamily="34" charset="0"/>
              </a:rPr>
              <a:t> </a:t>
            </a:r>
            <a:endParaRPr lang="en-US" sz="4400" dirty="0">
              <a:latin typeface="Eras Bold ITC" panose="020B0907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12366" y="4058069"/>
            <a:ext cx="3679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2262E"/>
                </a:solidFill>
                <a:latin typeface="Eras Bold ITC" panose="020B0907030504020204" pitchFamily="34" charset="0"/>
              </a:rPr>
              <a:t>Where will I study?</a:t>
            </a:r>
          </a:p>
          <a:p>
            <a:r>
              <a:rPr lang="en-US" sz="2400" dirty="0" smtClean="0">
                <a:solidFill>
                  <a:srgbClr val="C2262E"/>
                </a:solidFill>
                <a:latin typeface="Eras Bold ITC" panose="020B0907030504020204" pitchFamily="34" charset="0"/>
              </a:rPr>
              <a:t>Where will I live?</a:t>
            </a:r>
          </a:p>
          <a:p>
            <a:r>
              <a:rPr lang="en-US" sz="2400" dirty="0" smtClean="0">
                <a:solidFill>
                  <a:srgbClr val="C2262E"/>
                </a:solidFill>
                <a:latin typeface="Eras Bold ITC" panose="020B0907030504020204" pitchFamily="34" charset="0"/>
              </a:rPr>
              <a:t>What scholarships are available?</a:t>
            </a:r>
          </a:p>
          <a:p>
            <a:r>
              <a:rPr lang="en-US" sz="2400" dirty="0" smtClean="0">
                <a:solidFill>
                  <a:srgbClr val="C2262E"/>
                </a:solidFill>
                <a:latin typeface="Eras Bold ITC" panose="020B0907030504020204" pitchFamily="34" charset="0"/>
              </a:rPr>
              <a:t>What program do I require to get the job I want? </a:t>
            </a:r>
            <a:endParaRPr lang="en-US" sz="2400" dirty="0">
              <a:solidFill>
                <a:srgbClr val="C2262E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708" y="1624921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n w="12700">
                  <a:solidFill>
                    <a:srgbClr val="292C8D"/>
                  </a:solidFill>
                </a:ln>
                <a:latin typeface="Impact" panose="020B0806030902050204" pitchFamily="34" charset="0"/>
              </a:rPr>
              <a:t>Crusader Music Club</a:t>
            </a:r>
            <a:endParaRPr lang="en-US" sz="6000" dirty="0">
              <a:ln w="12700">
                <a:solidFill>
                  <a:srgbClr val="292C8D"/>
                </a:solidFill>
              </a:ln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5063" y="1482883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endParaRPr lang="en-US" sz="5400" b="1" dirty="0" smtClean="0"/>
          </a:p>
          <a:p>
            <a:pPr>
              <a:spcBef>
                <a:spcPts val="0"/>
              </a:spcBef>
            </a:pPr>
            <a:r>
              <a:rPr lang="en-US" sz="54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STARTING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Thursdays, Nov. 1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    Y101 </a:t>
            </a:r>
            <a:r>
              <a:rPr lang="en-US" sz="40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(by the </a:t>
            </a:r>
            <a:r>
              <a:rPr lang="en-US" sz="4000" b="1" dirty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B</a:t>
            </a:r>
            <a:r>
              <a:rPr lang="en-US" sz="4000" b="1" dirty="0" smtClean="0">
                <a:ln w="12700">
                  <a:solidFill>
                    <a:schemeClr val="bg2">
                      <a:lumMod val="75000"/>
                    </a:schemeClr>
                  </a:solidFill>
                </a:ln>
              </a:rPr>
              <a:t>and room)</a:t>
            </a:r>
            <a:endParaRPr lang="en-US" sz="4000" b="1" dirty="0">
              <a:ln w="12700">
                <a:solidFill>
                  <a:schemeClr val="bg2">
                    <a:lumMod val="75000"/>
                  </a:schemeClr>
                </a:solidFill>
              </a:ln>
            </a:endParaRPr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44" y="903158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135">
            <a:off x="-610347" y="-257855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1" y="631923"/>
            <a:ext cx="11545677" cy="17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44866" y="6767420"/>
            <a:ext cx="76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822E8"/>
                </a:solidFill>
              </a:rPr>
              <a:t>Nov. 1</a:t>
            </a:r>
            <a:endParaRPr lang="en-US" dirty="0">
              <a:solidFill>
                <a:srgbClr val="2822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5089794"/>
            <a:ext cx="12508089" cy="182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292"/>
          <a:stretch/>
        </p:blipFill>
        <p:spPr>
          <a:xfrm>
            <a:off x="-73731" y="-1529667"/>
            <a:ext cx="12378620" cy="694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3" y="-70885"/>
            <a:ext cx="7247956" cy="3126027"/>
          </a:xfrm>
          <a:prstGeom prst="rect">
            <a:avLst/>
          </a:prstGeom>
        </p:spPr>
      </p:pic>
      <p:sp>
        <p:nvSpPr>
          <p:cNvPr id="3" name="AutoShape 2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2927007"/>
            <a:ext cx="123683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vs </a:t>
            </a:r>
            <a:r>
              <a:rPr lang="en-US" sz="6000" dirty="0" err="1" smtClean="0">
                <a:solidFill>
                  <a:prstClr val="black"/>
                </a:solidFill>
                <a:latin typeface="Eras Bold ITC" panose="020B0907030504020204" pitchFamily="34" charset="0"/>
              </a:rPr>
              <a:t>Tisday</a:t>
            </a: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 Trojans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Wed.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Oct. 31 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Tickets $5 at the General Office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9550" y="1357137"/>
            <a:ext cx="835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Game Night 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E2A11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93" y="4110136"/>
            <a:ext cx="4412843" cy="23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2059" y="-136524"/>
            <a:ext cx="20434982" cy="6994524"/>
          </a:xfrm>
          <a:prstGeom prst="rect">
            <a:avLst/>
          </a:prstGeom>
        </p:spPr>
      </p:pic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74" y="18303"/>
            <a:ext cx="11393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 NATIONS CUP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Pre-Tournament Game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2025908"/>
            <a:ext cx="59155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Team Canada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Vs.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Team Finland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A1DC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Sunday Nov. 4  - 6:00 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Art Hauser Centre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Tickets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$15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" b="98539" l="3932" r="93578">
                        <a14:foregroundMark x1="5767" y1="12317" x2="92136" y2="13361"/>
                        <a14:foregroundMark x1="4980" y1="32568" x2="92661" y2="36743"/>
                        <a14:foregroundMark x1="4587" y1="56576" x2="92529" y2="60125"/>
                        <a14:foregroundMark x1="5374" y1="78079" x2="92661" y2="77662"/>
                        <a14:foregroundMark x1="6422" y1="87683" x2="91743" y2="88518"/>
                        <a14:foregroundMark x1="4456" y1="22547" x2="93054" y2="26096"/>
                        <a14:foregroundMark x1="21625" y1="4593" x2="88204" y2="4593"/>
                        <a14:foregroundMark x1="6815" y1="31106" x2="5767" y2="76618"/>
                        <a14:foregroundMark x1="92136" y1="38831" x2="92267" y2="61587"/>
                        <a14:foregroundMark x1="10878" y1="46764" x2="85714" y2="47599"/>
                        <a14:foregroundMark x1="9174" y1="93528" x2="88204" y2="94154"/>
                        <a14:foregroundMark x1="14286" y1="15866" x2="44561" y2="16701"/>
                        <a14:foregroundMark x1="9174" y1="4384" x2="23853" y2="5010"/>
                        <a14:foregroundMark x1="14417" y1="3132" x2="84666" y2="2296"/>
                        <a14:foregroundMark x1="28571" y1="42589" x2="46134" y2="42589"/>
                        <a14:foregroundMark x1="7733" y1="67015" x2="46003" y2="65762"/>
                        <a14:foregroundMark x1="4587" y1="55950" x2="4587" y2="55950"/>
                        <a14:backgroundMark x1="10747" y1="626" x2="87680" y2="835"/>
                        <a14:backgroundMark x1="11140" y1="99791" x2="86239" y2="99165"/>
                        <a14:backgroundMark x1="4587" y1="22338" x2="4587" y2="2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671" y="2877579"/>
            <a:ext cx="6142878" cy="3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028" y="4099610"/>
            <a:ext cx="2797396" cy="17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7177">
            <a:off x="779299" y="2562457"/>
            <a:ext cx="2216580" cy="186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264" y="4289612"/>
            <a:ext cx="2398467" cy="1573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086" t="1112"/>
          <a:stretch/>
        </p:blipFill>
        <p:spPr>
          <a:xfrm rot="20941714">
            <a:off x="-412892" y="-1055870"/>
            <a:ext cx="13484890" cy="10310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98462" l="1053" r="93158">
                        <a14:foregroundMark x1="47719" y1="14615" x2="64737" y2="22692"/>
                        <a14:foregroundMark x1="57193" y1="29615" x2="71579" y2="39231"/>
                        <a14:foregroundMark x1="74035" y1="48462" x2="80526" y2="56538"/>
                        <a14:foregroundMark x1="73509" y1="79231" x2="84737" y2="83077"/>
                        <a14:foregroundMark x1="44386" y1="79231" x2="8421" y2="49615"/>
                        <a14:foregroundMark x1="24386" y1="28846" x2="11579" y2="16538"/>
                        <a14:foregroundMark x1="20877" y1="40385" x2="6667" y2="33462"/>
                        <a14:foregroundMark x1="72982" y1="18077" x2="72982" y2="18077"/>
                        <a14:foregroundMark x1="72281" y1="17692" x2="78421" y2="30769"/>
                        <a14:foregroundMark x1="89825" y1="73462" x2="91579" y2="73462"/>
                        <a14:foregroundMark x1="18772" y1="11538" x2="23684" y2="18077"/>
                        <a14:foregroundMark x1="78772" y1="65000" x2="88421" y2="68846"/>
                        <a14:foregroundMark x1="73860" y1="93846" x2="73860" y2="94231"/>
                        <a14:foregroundMark x1="80702" y1="98846" x2="80702" y2="98846"/>
                        <a14:foregroundMark x1="6140" y1="58462" x2="12105" y2="61923"/>
                        <a14:foregroundMark x1="22105" y1="70000" x2="22105" y2="70000"/>
                        <a14:foregroundMark x1="24386" y1="72692" x2="24561" y2="72692"/>
                        <a14:foregroundMark x1="1053" y1="66923" x2="1053" y2="66923"/>
                        <a14:foregroundMark x1="4912" y1="60000" x2="4912" y2="60000"/>
                        <a14:foregroundMark x1="6316" y1="54615" x2="6316" y2="54615"/>
                        <a14:foregroundMark x1="20877" y1="78462" x2="20877" y2="78846"/>
                        <a14:foregroundMark x1="41579" y1="77692" x2="40877" y2="82308"/>
                        <a14:foregroundMark x1="46842" y1="12308" x2="64737" y2="20769"/>
                        <a14:foregroundMark x1="47193" y1="15769" x2="63860" y2="23846"/>
                        <a14:foregroundMark x1="64386" y1="24615" x2="67368" y2="19615"/>
                        <a14:foregroundMark x1="48246" y1="17308" x2="45439" y2="10385"/>
                        <a14:foregroundMark x1="46667" y1="18462" x2="45789" y2="11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21897">
            <a:off x="-795795" y="-228697"/>
            <a:ext cx="8902992" cy="42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92816" y="68801"/>
            <a:ext cx="66153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*New Date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Fridays 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Lunch 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B101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382" y="4289612"/>
            <a:ext cx="124107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Check the door of B101 for a full schedule.</a:t>
            </a:r>
          </a:p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    Everyone welcome.</a:t>
            </a:r>
          </a:p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             Bring your lunch.</a:t>
            </a:r>
            <a:endParaRPr lang="en-US" sz="4400" b="1" dirty="0">
              <a:solidFill>
                <a:srgbClr val="2822E8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17" y="0"/>
            <a:ext cx="5780183" cy="3172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590" y="0"/>
            <a:ext cx="6776641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17" y="3062689"/>
            <a:ext cx="5894025" cy="3795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566051" y="3428999"/>
            <a:ext cx="55084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2700">
                  <a:solidFill>
                    <a:schemeClr val="bg1"/>
                  </a:solidFill>
                </a:ln>
                <a:solidFill>
                  <a:srgbClr val="EE1693"/>
                </a:solidFill>
                <a:latin typeface="+mj-lt"/>
              </a:rPr>
              <a:t>Outside  B117 or </a:t>
            </a:r>
          </a:p>
          <a:p>
            <a:r>
              <a:rPr lang="en-US" sz="6000" dirty="0" smtClean="0">
                <a:ln w="12700">
                  <a:solidFill>
                    <a:schemeClr val="bg1"/>
                  </a:solidFill>
                </a:ln>
                <a:solidFill>
                  <a:srgbClr val="EE1693"/>
                </a:solidFill>
                <a:latin typeface="+mj-lt"/>
              </a:rPr>
              <a:t>B212  or </a:t>
            </a:r>
          </a:p>
          <a:p>
            <a:r>
              <a:rPr lang="en-US" sz="6000" dirty="0" smtClean="0">
                <a:ln w="12700">
                  <a:solidFill>
                    <a:schemeClr val="bg1"/>
                  </a:solidFill>
                </a:ln>
                <a:solidFill>
                  <a:srgbClr val="EE1693"/>
                </a:solidFill>
                <a:latin typeface="+mj-lt"/>
              </a:rPr>
              <a:t>In General Office</a:t>
            </a:r>
            <a:r>
              <a:rPr lang="en-US" sz="6000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 </a:t>
            </a:r>
          </a:p>
          <a:p>
            <a:endParaRPr lang="en-US" sz="4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1996" y="6238814"/>
            <a:ext cx="651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292C8D"/>
                </a:solidFill>
                <a:latin typeface="Arial Rounded MT Bold" panose="020F0704030504030204" pitchFamily="34" charset="0"/>
              </a:rPr>
              <a:t>*Help keep plastic out of the landfill</a:t>
            </a:r>
            <a:endParaRPr lang="en-US" sz="2800" dirty="0">
              <a:solidFill>
                <a:srgbClr val="292C8D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38388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1" y="3572209"/>
            <a:ext cx="7410734" cy="3243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298"/>
            <a:ext cx="6255676" cy="3259245"/>
          </a:xfrm>
        </p:spPr>
        <p:txBody>
          <a:bodyPr>
            <a:noAutofit/>
          </a:bodyPr>
          <a:lstStyle/>
          <a:p>
            <a:pPr algn="ctr"/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November Bus Passes are available at the  General Office for $20</a:t>
            </a:r>
            <a:endParaRPr lang="en-US" sz="4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265345" y="-792632"/>
            <a:ext cx="3822699" cy="5842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2316" y="4437952"/>
            <a:ext cx="3962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Passes will be available till the November 20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676" y="217036"/>
            <a:ext cx="1856183" cy="120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93392" y="227770"/>
            <a:ext cx="666039" cy="154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5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04" y="121295"/>
            <a:ext cx="11809312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7240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Monday,  Oct. 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67404" y="1919895"/>
          <a:ext cx="11809313" cy="48515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518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Kaiser</a:t>
                      </a:r>
                      <a:r>
                        <a:rPr lang="en-US" sz="3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with Hash Browns</a:t>
                      </a:r>
                      <a:endParaRPr lang="en-US" sz="3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90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Spaghetti and Meatballs </a:t>
                      </a:r>
                    </a:p>
                    <a:p>
                      <a:pPr algn="ctr"/>
                      <a:r>
                        <a:rPr lang="en-US" sz="3200" b="1" dirty="0" smtClean="0"/>
                        <a:t>with Tossed Salad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9673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Carrot and Ginger Soup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Tossed Green Salad with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Breast of Chicken  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  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437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Death by Butterscotch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6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438529" cy="6858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36" y1="85714" x2="97137" y2="85714"/>
                        <a14:foregroundMark x1="1145" y1="93878" x2="97328" y2="91837"/>
                        <a14:foregroundMark x1="11450" y1="79300" x2="64695" y2="77843"/>
                        <a14:foregroundMark x1="10496" y1="23615" x2="19466" y2="24490"/>
                        <a14:foregroundMark x1="25954" y1="27405" x2="35305" y2="27697"/>
                        <a14:backgroundMark x1="97901" y1="74927" x2="98664" y2="99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7587" y="3408985"/>
            <a:ext cx="4486835" cy="29369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4590" y="685800"/>
            <a:ext cx="115498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 </a:t>
            </a:r>
            <a:r>
              <a:rPr lang="en-US" sz="96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Retake Pictures 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are now at the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       GENERAL OFFICE</a:t>
            </a:r>
          </a:p>
          <a:p>
            <a:endParaRPr lang="en-US" sz="4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Student Cards are at the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LEARNING COMMONS</a:t>
            </a:r>
            <a:endParaRPr lang="en-US" sz="4800" dirty="0">
              <a:solidFill>
                <a:srgbClr val="FFFF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25444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0" dirty="0">
                <a:solidFill>
                  <a:srgbClr val="000000"/>
                </a:solidFill>
              </a:rPr>
              <a:t>Halloween Costume Contest 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-1" y="1288800"/>
            <a:ext cx="11290800" cy="125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3733" dirty="0" smtClean="0">
                <a:solidFill>
                  <a:schemeClr val="dk1"/>
                </a:solidFill>
                <a:latin typeface="Comic Sans MS" panose="030F0702030302020204" pitchFamily="66" charset="0"/>
                <a:ea typeface="Caveat"/>
                <a:cs typeface="Caveat"/>
                <a:sym typeface="Caveat"/>
              </a:rPr>
              <a:t>    </a:t>
            </a:r>
            <a:r>
              <a:rPr lang="en" sz="5400" dirty="0" smtClean="0">
                <a:solidFill>
                  <a:schemeClr val="dk1"/>
                </a:solidFill>
                <a:latin typeface="Comic Sans MS" panose="030F0702030302020204" pitchFamily="66" charset="0"/>
                <a:ea typeface="Caveat"/>
                <a:cs typeface="Caveat"/>
                <a:sym typeface="Caveat"/>
              </a:rPr>
              <a:t>Wednesday </a:t>
            </a:r>
            <a:r>
              <a:rPr lang="en" sz="5400" dirty="0">
                <a:solidFill>
                  <a:schemeClr val="dk1"/>
                </a:solidFill>
                <a:latin typeface="Comic Sans MS" panose="030F0702030302020204" pitchFamily="66" charset="0"/>
                <a:ea typeface="Caveat"/>
                <a:cs typeface="Caveat"/>
                <a:sym typeface="Caveat"/>
              </a:rPr>
              <a:t>Oct. 31st </a:t>
            </a:r>
            <a:r>
              <a:rPr lang="en" sz="5400" dirty="0" smtClean="0">
                <a:solidFill>
                  <a:schemeClr val="dk1"/>
                </a:solidFill>
                <a:latin typeface="Comic Sans MS" panose="030F0702030302020204" pitchFamily="66" charset="0"/>
                <a:ea typeface="Caveat"/>
                <a:cs typeface="Caveat"/>
                <a:sym typeface="Caveat"/>
              </a:rPr>
              <a:t>  </a:t>
            </a:r>
            <a:endParaRPr sz="5400" dirty="0">
              <a:solidFill>
                <a:schemeClr val="dk1"/>
              </a:solidFill>
              <a:latin typeface="Comic Sans MS" panose="030F0702030302020204" pitchFamily="66" charset="0"/>
              <a:ea typeface="Caveat"/>
              <a:cs typeface="Caveat"/>
              <a:sym typeface="Caveat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5906028" y="349998"/>
            <a:ext cx="7111844" cy="2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5400" b="1" u="sng" kern="0" dirty="0">
                <a:solidFill>
                  <a:srgbClr val="F46524"/>
                </a:solidFill>
                <a:latin typeface="Amatic SC"/>
                <a:ea typeface="Amatic SC"/>
                <a:cs typeface="Amatic SC"/>
                <a:sym typeface="Amatic SC"/>
              </a:rPr>
              <a:t>Costume Contest  </a:t>
            </a:r>
            <a:endParaRPr sz="5400" b="1" u="sng" kern="0" dirty="0">
              <a:solidFill>
                <a:srgbClr val="F4652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265200" y="2487898"/>
            <a:ext cx="7350400" cy="388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867" b="1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Prizes awarded to the following categories: </a:t>
            </a:r>
            <a:endParaRPr sz="3867" b="1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550320" defTabSz="1219170">
              <a:buClr>
                <a:srgbClr val="000000"/>
              </a:buClr>
              <a:buSzPts val="2900"/>
              <a:buFont typeface="Caveat"/>
              <a:buChar char="●"/>
            </a:pPr>
            <a:r>
              <a:rPr lang="en" sz="3867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Infant care</a:t>
            </a:r>
            <a:endParaRPr sz="3867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550320" defTabSz="1219170">
              <a:buClr>
                <a:srgbClr val="000000"/>
              </a:buClr>
              <a:buSzPts val="2900"/>
              <a:buFont typeface="Caveat"/>
              <a:buChar char="●"/>
            </a:pPr>
            <a:r>
              <a:rPr lang="en" sz="3867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Grade 9</a:t>
            </a:r>
            <a:endParaRPr sz="3867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550320" defTabSz="1219170">
              <a:buClr>
                <a:srgbClr val="000000"/>
              </a:buClr>
              <a:buSzPts val="2900"/>
              <a:buFont typeface="Caveat"/>
              <a:buChar char="●"/>
            </a:pPr>
            <a:r>
              <a:rPr lang="en" sz="3867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Grade 10</a:t>
            </a:r>
            <a:endParaRPr sz="3867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550320" defTabSz="1219170">
              <a:buClr>
                <a:srgbClr val="000000"/>
              </a:buClr>
              <a:buSzPts val="2900"/>
              <a:buFont typeface="Caveat"/>
              <a:buChar char="●"/>
            </a:pPr>
            <a:r>
              <a:rPr lang="en" sz="3867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Grade 11</a:t>
            </a:r>
            <a:endParaRPr sz="3867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609585" indent="-550320" defTabSz="1219170">
              <a:buClr>
                <a:srgbClr val="000000"/>
              </a:buClr>
              <a:buSzPts val="2900"/>
              <a:buFont typeface="Caveat"/>
              <a:buChar char="●"/>
            </a:pPr>
            <a:r>
              <a:rPr lang="en" sz="3867" kern="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Grade 12</a:t>
            </a:r>
            <a:endParaRPr sz="3867" kern="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" name="Google Shape;76;p13"/>
          <p:cNvSpPr/>
          <p:nvPr/>
        </p:nvSpPr>
        <p:spPr>
          <a:xfrm rot="20542609">
            <a:off x="5858182" y="1157815"/>
            <a:ext cx="6169474" cy="5373848"/>
          </a:xfrm>
          <a:prstGeom prst="irregularSeal1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400" b="1" kern="0" dirty="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Lunch hour in the        cafeteria!!</a:t>
            </a:r>
            <a:endParaRPr sz="4400" b="1" kern="0" dirty="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767" y="4075478"/>
            <a:ext cx="2677233" cy="194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99" y="11472"/>
            <a:ext cx="5371600" cy="161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4771" y="3889054"/>
            <a:ext cx="2677235" cy="296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42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8D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Image result for spider web 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733" y="0"/>
            <a:ext cx="7081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37283" y="1988783"/>
            <a:ext cx="8877153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400" b="1" u="sng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Halloween Candy Grams</a:t>
            </a:r>
            <a:endParaRPr sz="5400" b="1" u="sng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3733" b="1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Sold: Thurs. 25 – Tues. </a:t>
            </a:r>
            <a:r>
              <a:rPr lang="en" sz="3733" b="1" kern="0" dirty="0" smtClean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30  </a:t>
            </a:r>
            <a:endParaRPr lang="en"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733" b="1" kern="0" dirty="0" smtClean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 noon</a:t>
            </a:r>
            <a:endParaRPr lang="en-US"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3733" b="1" kern="0" dirty="0" smtClean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in </a:t>
            </a:r>
            <a:r>
              <a:rPr lang="en" sz="3733" b="1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the rotunda </a:t>
            </a:r>
            <a:endParaRPr lang="en" sz="3733" b="1" kern="0" dirty="0" smtClean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</a:pPr>
            <a:endParaRPr lang="en"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</a:pPr>
            <a:endParaRPr lang="en" sz="5400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  <a:p>
            <a:pPr algn="ctr" defTabSz="1219170">
              <a:buClr>
                <a:srgbClr val="000000"/>
              </a:buClr>
              <a:buSzPts val="1100"/>
            </a:pPr>
            <a:r>
              <a:rPr lang="en" sz="3733" b="1" kern="0" dirty="0" smtClean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Delivered</a:t>
            </a:r>
            <a:r>
              <a:rPr lang="en" sz="3733" b="1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: October 31st</a:t>
            </a:r>
            <a:endParaRPr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</p:txBody>
      </p:sp>
      <p:pic>
        <p:nvPicPr>
          <p:cNvPr id="56" name="Google Shape;56;p13" descr="Image result for halloween candy png"/>
          <p:cNvPicPr preferRelativeResize="0"/>
          <p:nvPr/>
        </p:nvPicPr>
        <p:blipFill rotWithShape="1">
          <a:blip r:embed="rId4">
            <a:alphaModFix/>
          </a:blip>
          <a:srcRect b="4242"/>
          <a:stretch/>
        </p:blipFill>
        <p:spPr>
          <a:xfrm>
            <a:off x="241367" y="4478723"/>
            <a:ext cx="2484800" cy="237927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012565" y="4730766"/>
            <a:ext cx="26204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733" b="1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1 bag - 1$</a:t>
            </a:r>
            <a:endParaRPr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</p:txBody>
      </p:sp>
      <p:pic>
        <p:nvPicPr>
          <p:cNvPr id="58" name="Google Shape;58;p13" descr="Image result for halloween cute bats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8833" y="4394133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descr="Related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0767" y="0"/>
            <a:ext cx="2484800" cy="2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 rot="-1188361">
            <a:off x="384989" y="362310"/>
            <a:ext cx="3748119" cy="93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733" b="1" kern="0" dirty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 Buy one for a friend!</a:t>
            </a:r>
            <a:endParaRPr sz="3733" b="1" kern="0" dirty="0">
              <a:solidFill>
                <a:srgbClr val="00FF00"/>
              </a:solidFill>
              <a:latin typeface="Modern Antiqua"/>
              <a:ea typeface="Modern Antiqua"/>
              <a:cs typeface="Modern Antiqua"/>
              <a:sym typeface="Modern Antiqua"/>
            </a:endParaRPr>
          </a:p>
        </p:txBody>
      </p:sp>
      <p:sp>
        <p:nvSpPr>
          <p:cNvPr id="61" name="Google Shape;61;p13"/>
          <p:cNvSpPr txBox="1"/>
          <p:nvPr/>
        </p:nvSpPr>
        <p:spPr>
          <a:xfrm rot="995722">
            <a:off x="9366055" y="4162905"/>
            <a:ext cx="2620349" cy="194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3200" b="1" kern="0">
                <a:solidFill>
                  <a:srgbClr val="00FF00"/>
                </a:solidFill>
                <a:latin typeface="Modern Antiqua"/>
                <a:ea typeface="Modern Antiqua"/>
                <a:cs typeface="Modern Antiqua"/>
                <a:sym typeface="Modern Antiqua"/>
              </a:rPr>
              <a:t>Make someone’s day!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9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49396" y="521437"/>
            <a:ext cx="9247526" cy="1532995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lgerian" panose="04020705040A02060702" pitchFamily="82" charset="0"/>
              </a:rPr>
              <a:t>‘SEW’</a:t>
            </a:r>
            <a:r>
              <a:rPr lang="en-US" sz="7200" dirty="0" smtClean="0">
                <a:latin typeface="Algerian" panose="04020705040A02060702" pitchFamily="82" charset="0"/>
              </a:rPr>
              <a:t>CIAL CLUB</a:t>
            </a:r>
            <a:endParaRPr lang="en-US" sz="72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49396" y="2178599"/>
            <a:ext cx="9007497" cy="1405467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MONDAYS </a:t>
            </a:r>
            <a:endParaRPr lang="en-US" sz="5400" dirty="0">
              <a:latin typeface="Algerian" panose="04020705040A02060702" pitchFamily="82" charset="0"/>
            </a:endParaRPr>
          </a:p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   LUNCH</a:t>
            </a:r>
          </a:p>
          <a:p>
            <a:pPr algn="l"/>
            <a:r>
              <a:rPr lang="en-US" sz="5400" dirty="0" smtClean="0">
                <a:latin typeface="Algerian" panose="04020705040A02060702" pitchFamily="82" charset="0"/>
              </a:rPr>
              <a:t>                                 B230</a:t>
            </a:r>
          </a:p>
          <a:p>
            <a:r>
              <a:rPr lang="en-US" sz="4800" dirty="0" smtClean="0">
                <a:latin typeface="Algerian" panose="04020705040A02060702" pitchFamily="82" charset="0"/>
              </a:rPr>
              <a:t>MX. LAEWETZ</a:t>
            </a:r>
          </a:p>
          <a:p>
            <a:pPr algn="l"/>
            <a:r>
              <a:rPr lang="en-US" sz="4800" dirty="0" smtClean="0">
                <a:latin typeface="Algerian" panose="04020705040A02060702" pitchFamily="82" charset="0"/>
              </a:rPr>
              <a:t>            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 experience required </a:t>
            </a: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" name="AutoShape 2" descr="Image result for sewi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4" descr="Image result for sewing machine"/>
          <p:cNvSpPr>
            <a:spLocks noChangeAspect="1" noChangeArrowheads="1"/>
          </p:cNvSpPr>
          <p:nvPr/>
        </p:nvSpPr>
        <p:spPr bwMode="auto">
          <a:xfrm>
            <a:off x="3657598" y="1964266"/>
            <a:ext cx="1619795" cy="16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 descr="Image result for sewing mach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9" y="2913728"/>
            <a:ext cx="3075938" cy="2367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59" y="279509"/>
            <a:ext cx="2659981" cy="3986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33" y="4544404"/>
            <a:ext cx="2910296" cy="1954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" y="5436109"/>
            <a:ext cx="6118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Sew-bead-knit-crochet-cross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stitch and more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4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59" y="0"/>
            <a:ext cx="9806905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52" t="5663" r="17598"/>
          <a:stretch/>
        </p:blipFill>
        <p:spPr>
          <a:xfrm>
            <a:off x="9179853" y="-65785"/>
            <a:ext cx="3767672" cy="6923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974" y="1155384"/>
            <a:ext cx="72378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Senior Boys Volleyball  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         City Finals</a:t>
            </a:r>
            <a:endParaRPr lang="en-US" sz="54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0124" y="2990230"/>
            <a:ext cx="454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Game time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Monday Oct 29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7pm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Carlton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499" y="5722979"/>
            <a:ext cx="8623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*Wear red and your Crusader gear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39" y="296076"/>
            <a:ext cx="7250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***Come out and Cheer!!!</a:t>
            </a:r>
            <a:endParaRPr lang="en-US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30" b="86047" l="0" r="83721">
                        <a14:backgroundMark x1="41860" y1="27907" x2="41860" y2="27907"/>
                        <a14:backgroundMark x1="58140" y1="32558" x2="58140" y2="32558"/>
                        <a14:backgroundMark x1="18605" y1="67442" x2="18605" y2="67442"/>
                        <a14:backgroundMark x1="11628" y1="62791" x2="11628" y2="6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90742" flipH="1">
            <a:off x="1538128" y="2891827"/>
            <a:ext cx="890536" cy="557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59566">
            <a:off x="-47602" y="2669194"/>
            <a:ext cx="2645893" cy="26093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965630">
            <a:off x="7113880" y="-305657"/>
            <a:ext cx="875384" cy="844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2716">
            <a:off x="7223786" y="44575"/>
            <a:ext cx="1952625" cy="1800225"/>
          </a:xfrm>
          <a:prstGeom prst="rect">
            <a:avLst/>
          </a:prstGeom>
        </p:spPr>
      </p:pic>
      <p:pic>
        <p:nvPicPr>
          <p:cNvPr id="2050" name="Picture 2" descr="Image result for carlton crusaders logo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00" l="0" r="100000">
                        <a14:foregroundMark x1="16000" y1="25000" x2="16000" y2="25000"/>
                        <a14:foregroundMark x1="16000" y1="57500" x2="16000" y2="57500"/>
                        <a14:foregroundMark x1="77250" y1="88000" x2="78750" y2="88000"/>
                        <a14:foregroundMark x1="34500" y1="48750" x2="34500" y2="48750"/>
                        <a14:backgroundMark x1="55500" y1="28500" x2="55500" y2="28500"/>
                        <a14:backgroundMark x1="54250" y1="34500" x2="54250" y2="34500"/>
                        <a14:backgroundMark x1="55250" y1="37750" x2="55250" y2="37750"/>
                        <a14:backgroundMark x1="55500" y1="42500" x2="55500" y2="42500"/>
                        <a14:backgroundMark x1="64250" y1="29000" x2="64250" y2="29000"/>
                        <a14:backgroundMark x1="67750" y1="27250" x2="67750" y2="27250"/>
                        <a14:backgroundMark x1="72500" y1="33000" x2="72500" y2="32750"/>
                        <a14:backgroundMark x1="45500" y1="37250" x2="45500" y2="37250"/>
                        <a14:backgroundMark x1="42000" y1="41250" x2="42000" y2="41250"/>
                        <a14:backgroundMark x1="44500" y1="43750" x2="44500" y2="43750"/>
                        <a14:backgroundMark x1="51750" y1="44500" x2="51750" y2="44500"/>
                        <a14:backgroundMark x1="66250" y1="55250" x2="66250" y2="55250"/>
                        <a14:backgroundMark x1="65000" y1="58250" x2="65000" y2="58250"/>
                        <a14:backgroundMark x1="31000" y1="57000" x2="31000" y2="57000"/>
                        <a14:backgroundMark x1="31750" y1="61000" x2="31750" y2="61000"/>
                        <a14:backgroundMark x1="42000" y1="62000" x2="42000" y2="62000"/>
                        <a14:backgroundMark x1="58250" y1="89500" x2="58000" y2="89500"/>
                        <a14:backgroundMark x1="79250" y1="63250" x2="79250" y2="63250"/>
                        <a14:backgroundMark x1="39500" y1="36250" x2="39500" y2="36250"/>
                        <a14:backgroundMark x1="63500" y1="55500" x2="63750" y2="55500"/>
                        <a14:backgroundMark x1="27500" y1="70500" x2="27500" y2="7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29" y="3294706"/>
            <a:ext cx="2309153" cy="23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9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12981</TotalTime>
  <Words>499</Words>
  <Application>Microsoft Office PowerPoint</Application>
  <PresentationFormat>Widescreen</PresentationFormat>
  <Paragraphs>138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Adobe Gothic Std B</vt:lpstr>
      <vt:lpstr>Algerian</vt:lpstr>
      <vt:lpstr>Amatic SC</vt:lpstr>
      <vt:lpstr>Arial</vt:lpstr>
      <vt:lpstr>Arial Black</vt:lpstr>
      <vt:lpstr>Arial Rounded MT Bold</vt:lpstr>
      <vt:lpstr>Berlin Sans FB Demi</vt:lpstr>
      <vt:lpstr>Calibri</vt:lpstr>
      <vt:lpstr>Calibri Light</vt:lpstr>
      <vt:lpstr>Caveat</vt:lpstr>
      <vt:lpstr>Comic Sans MS</vt:lpstr>
      <vt:lpstr>Edwardian Script ITC</vt:lpstr>
      <vt:lpstr>Eras Bold ITC</vt:lpstr>
      <vt:lpstr>Franklin Gothic Demi Cond</vt:lpstr>
      <vt:lpstr>Impact</vt:lpstr>
      <vt:lpstr>Lato</vt:lpstr>
      <vt:lpstr>Modern Antiqua</vt:lpstr>
      <vt:lpstr>Rage Italic</vt:lpstr>
      <vt:lpstr>Raleway</vt:lpstr>
      <vt:lpstr>Segoe UI Semibold</vt:lpstr>
      <vt:lpstr>Times New Roman</vt:lpstr>
      <vt:lpstr>1_NewsPrint</vt:lpstr>
      <vt:lpstr>2_NewsPrint</vt:lpstr>
      <vt:lpstr>4_NewsPrint</vt:lpstr>
      <vt:lpstr>2_Diseño predeterminado</vt:lpstr>
      <vt:lpstr>Office Theme</vt:lpstr>
      <vt:lpstr>1_Office Theme</vt:lpstr>
      <vt:lpstr>Simple Light</vt:lpstr>
      <vt:lpstr>Celestial</vt:lpstr>
      <vt:lpstr>Swiss</vt:lpstr>
      <vt:lpstr>PowerPoint Presentation</vt:lpstr>
      <vt:lpstr>PowerPoint Presentation</vt:lpstr>
      <vt:lpstr>PowerPoint Presentation</vt:lpstr>
      <vt:lpstr>Halloween Costume Contest </vt:lpstr>
      <vt:lpstr>PowerPoint Presentation</vt:lpstr>
      <vt:lpstr>‘SEW’CIAL CLUB</vt:lpstr>
      <vt:lpstr>PowerPoint Presentation</vt:lpstr>
      <vt:lpstr>PowerPoint Presentation</vt:lpstr>
      <vt:lpstr>PowerPoint Presentation</vt:lpstr>
      <vt:lpstr>Girls of Greatness</vt:lpstr>
      <vt:lpstr>PowerPoint Presentation</vt:lpstr>
      <vt:lpstr>PowerPoint Presentation</vt:lpstr>
      <vt:lpstr>Crusader Music Club</vt:lpstr>
      <vt:lpstr>PowerPoint Presentation</vt:lpstr>
      <vt:lpstr>PowerPoint Presentation</vt:lpstr>
      <vt:lpstr>PowerPoint Presentation</vt:lpstr>
      <vt:lpstr>PowerPoint Presentation</vt:lpstr>
      <vt:lpstr>November Bus Passes are available at the  General Office for $20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393</cp:revision>
  <dcterms:created xsi:type="dcterms:W3CDTF">2018-08-20T20:03:04Z</dcterms:created>
  <dcterms:modified xsi:type="dcterms:W3CDTF">2018-10-26T22:19:29Z</dcterms:modified>
</cp:coreProperties>
</file>