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79" r:id="rId3"/>
  </p:sldMasterIdLst>
  <p:notesMasterIdLst>
    <p:notesMasterId r:id="rId17"/>
  </p:notesMasterIdLst>
  <p:sldIdLst>
    <p:sldId id="369" r:id="rId4"/>
    <p:sldId id="373" r:id="rId5"/>
    <p:sldId id="368" r:id="rId6"/>
    <p:sldId id="362" r:id="rId7"/>
    <p:sldId id="367" r:id="rId8"/>
    <p:sldId id="374" r:id="rId9"/>
    <p:sldId id="357" r:id="rId10"/>
    <p:sldId id="346" r:id="rId11"/>
    <p:sldId id="371" r:id="rId12"/>
    <p:sldId id="372" r:id="rId13"/>
    <p:sldId id="345" r:id="rId14"/>
    <p:sldId id="322" r:id="rId15"/>
    <p:sldId id="3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528"/>
    <a:srgbClr val="E3D130"/>
    <a:srgbClr val="A01D12"/>
    <a:srgbClr val="EEEBF2"/>
    <a:srgbClr val="47601F"/>
    <a:srgbClr val="C0326E"/>
    <a:srgbClr val="142581"/>
    <a:srgbClr val="2822E8"/>
    <a:srgbClr val="3B96FB"/>
    <a:srgbClr val="E7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72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FF1CC-E24B-483D-B2AA-82398F1E6EAD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B15E-669A-4EC6-82B0-8FE67CE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039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3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4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83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4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90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07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22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0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54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40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5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7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45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E72D7-195F-486F-ACB0-E3C3A2BC5AD9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72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15B62-7549-4821-AD3A-01C7797F9B6D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39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6EAC4-86FC-4B62-8732-8E9488DCCFF7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67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5AEFE-E209-43DA-B0E9-71B04E86359D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4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026AE-B97C-4EAB-BBB8-3B7AEF59B256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321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81C1D-6863-4A25-8836-A0E6A1362136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79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91EC3-24C1-47A4-B7E9-001BBE0B8F75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2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285F9-4C92-4C93-AECA-2E1C1C9810B5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972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DB11E-C7B1-4ACA-AD03-3110EE155D89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46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B3C61-A6D4-4078-96D0-ED377C0EB91B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0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33D8F-8D78-4009-9E7F-D13E9C080882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4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53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292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8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60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2018-10-11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A9D1F8-36F5-4454-961E-1D293BED19BC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0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9324" t="-747" r="9324" b="747"/>
          <a:stretch/>
        </p:blipFill>
        <p:spPr>
          <a:xfrm flipH="1">
            <a:off x="-1752872" y="-99392"/>
            <a:ext cx="15445718" cy="753345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22032"/>
              </p:ext>
            </p:extLst>
          </p:nvPr>
        </p:nvGraphicFramePr>
        <p:xfrm>
          <a:off x="1919536" y="2181162"/>
          <a:ext cx="8280920" cy="433537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0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05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Thursday</a:t>
                      </a:r>
                      <a:r>
                        <a:rPr lang="en-CA" sz="3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 11, 2018 </a:t>
                      </a:r>
                    </a:p>
                  </a:txBody>
                  <a:tcPr marL="91477" marR="91477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8:55 – 9:58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80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10:03 – 11:08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456">
                <a:tc>
                  <a:txBody>
                    <a:bodyPr/>
                    <a:lstStyle/>
                    <a:p>
                      <a:pPr algn="ctr"/>
                      <a:r>
                        <a:rPr lang="en-CA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11:13- 12:16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4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1:05 -2:08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2:13 – 3:16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09694" y="922954"/>
            <a:ext cx="112359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             Todays Class Times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4720" y="229067"/>
            <a:ext cx="12889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Carlton </a:t>
            </a: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Comprehensive Public 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High School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14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4593" b="7655"/>
          <a:stretch/>
        </p:blipFill>
        <p:spPr>
          <a:xfrm rot="16200000" flipV="1">
            <a:off x="2654843" y="-2654843"/>
            <a:ext cx="6882314" cy="121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124" y1="90275" x2="91606" y2="91743"/>
                        <a14:foregroundMark x1="2190" y1="13394" x2="89416" y2="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29728">
            <a:off x="3066785" y="1889842"/>
            <a:ext cx="3080973" cy="61282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9400" y="163262"/>
            <a:ext cx="741581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Mintos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Game Tickets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For sale  -  $5.00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See General Office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67088" y="2102254"/>
            <a:ext cx="247535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Next Game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Oct. 18 – 7pm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Saskatoon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Contacts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65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2059" y="-136524"/>
            <a:ext cx="20434982" cy="6994524"/>
          </a:xfrm>
          <a:prstGeom prst="rect">
            <a:avLst/>
          </a:prstGeom>
        </p:spPr>
      </p:pic>
      <p:sp>
        <p:nvSpPr>
          <p:cNvPr id="4" name="AutoShape 2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974" y="18303"/>
            <a:ext cx="113933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 NATIONS CUP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Pre-Tournament Game</a:t>
            </a:r>
            <a:endParaRPr lang="en-US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300" y="2025908"/>
            <a:ext cx="591552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00"/>
                </a:solidFill>
                <a:latin typeface="+mj-lt"/>
              </a:rPr>
              <a:t>Team Canada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latin typeface="+mj-lt"/>
              </a:rPr>
              <a:t> Vs. </a:t>
            </a:r>
          </a:p>
          <a:p>
            <a:pPr algn="ctr"/>
            <a:r>
              <a:rPr lang="en-US" sz="6600" dirty="0" smtClean="0">
                <a:solidFill>
                  <a:srgbClr val="FFFF00"/>
                </a:solidFill>
                <a:latin typeface="+mj-lt"/>
              </a:rPr>
              <a:t>Team Finland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latin typeface="+mj-lt"/>
              </a:rPr>
              <a:t>Sunday Nov. 4  - 6:00 pm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latin typeface="+mj-lt"/>
              </a:rPr>
              <a:t>Art Hauser Centre </a:t>
            </a:r>
          </a:p>
          <a:p>
            <a:pPr algn="ctr"/>
            <a:r>
              <a:rPr lang="en-US" sz="4800" dirty="0" smtClean="0">
                <a:solidFill>
                  <a:srgbClr val="FFFF00"/>
                </a:solidFill>
                <a:latin typeface="+mj-lt"/>
              </a:rPr>
              <a:t>Tickets</a:t>
            </a:r>
            <a:r>
              <a:rPr lang="en-US" sz="4400" dirty="0" smtClean="0">
                <a:solidFill>
                  <a:srgbClr val="FFFF00"/>
                </a:solidFill>
                <a:latin typeface="+mj-lt"/>
              </a:rPr>
              <a:t> $15</a:t>
            </a:r>
            <a:endParaRPr lang="en-US" sz="44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8" b="98539" l="3932" r="93578">
                        <a14:foregroundMark x1="5767" y1="12317" x2="92136" y2="13361"/>
                        <a14:foregroundMark x1="4980" y1="32568" x2="92661" y2="36743"/>
                        <a14:foregroundMark x1="4587" y1="56576" x2="92529" y2="60125"/>
                        <a14:foregroundMark x1="5374" y1="78079" x2="92661" y2="77662"/>
                        <a14:foregroundMark x1="6422" y1="87683" x2="91743" y2="88518"/>
                        <a14:foregroundMark x1="4456" y1="22547" x2="93054" y2="26096"/>
                        <a14:foregroundMark x1="21625" y1="4593" x2="88204" y2="4593"/>
                        <a14:foregroundMark x1="6815" y1="31106" x2="5767" y2="76618"/>
                        <a14:foregroundMark x1="92136" y1="38831" x2="92267" y2="61587"/>
                        <a14:foregroundMark x1="10878" y1="46764" x2="85714" y2="47599"/>
                        <a14:foregroundMark x1="9174" y1="93528" x2="88204" y2="94154"/>
                        <a14:foregroundMark x1="14286" y1="15866" x2="44561" y2="16701"/>
                        <a14:foregroundMark x1="9174" y1="4384" x2="23853" y2="5010"/>
                        <a14:foregroundMark x1="14417" y1="3132" x2="84666" y2="2296"/>
                        <a14:foregroundMark x1="28571" y1="42589" x2="46134" y2="42589"/>
                        <a14:foregroundMark x1="7733" y1="67015" x2="46003" y2="65762"/>
                        <a14:foregroundMark x1="4587" y1="55950" x2="4587" y2="55950"/>
                        <a14:backgroundMark x1="10747" y1="626" x2="87680" y2="835"/>
                        <a14:backgroundMark x1="11140" y1="99791" x2="86239" y2="99165"/>
                        <a14:backgroundMark x1="4587" y1="22338" x2="4587" y2="22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671" y="2877579"/>
            <a:ext cx="6142878" cy="38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9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769" y="-1"/>
            <a:ext cx="12327559" cy="6872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82120" y="677537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Oct.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31504" y="1146304"/>
            <a:ext cx="6229208" cy="485775"/>
          </a:xfrm>
        </p:spPr>
        <p:txBody>
          <a:bodyPr/>
          <a:lstStyle/>
          <a:p>
            <a:pPr algn="l"/>
            <a:r>
              <a:rPr lang="es-UY" altLang="en-US" sz="8000" b="1" dirty="0">
                <a:solidFill>
                  <a:srgbClr val="660033"/>
                </a:solidFill>
                <a:latin typeface="Edwardian Script ITC" panose="030303020407070D0804" pitchFamily="66" charset="0"/>
              </a:rPr>
              <a:t>Girls of Greatness</a:t>
            </a:r>
            <a:endParaRPr lang="es-ES" altLang="en-US" sz="8000" b="1" dirty="0">
              <a:solidFill>
                <a:srgbClr val="660033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2213" name="Rectangle 165"/>
          <p:cNvSpPr>
            <a:spLocks noChangeArrowheads="1"/>
          </p:cNvSpPr>
          <p:nvPr/>
        </p:nvSpPr>
        <p:spPr bwMode="auto">
          <a:xfrm>
            <a:off x="2801542" y="1863330"/>
            <a:ext cx="367307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476672"/>
            <a:ext cx="7134207" cy="16044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474" y="1632079"/>
            <a:ext cx="742623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Tues. Oct. 16,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Period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 Lounge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 to Grades 9-12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377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84"/>
            <a:ext cx="12192000" cy="670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3026" y="6488668"/>
            <a:ext cx="59601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24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6305483"/>
            <a:ext cx="11809312" cy="4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6944"/>
            <a:ext cx="11809311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45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9656" y="393256"/>
            <a:ext cx="5328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Thursday, Oct. 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856341"/>
              </p:ext>
            </p:extLst>
          </p:nvPr>
        </p:nvGraphicFramePr>
        <p:xfrm>
          <a:off x="151818" y="1787961"/>
          <a:ext cx="11809312" cy="503488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3205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Buttermilk Pancakes with Sausage </a:t>
                      </a: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$4.50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6989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Grilled Cheese Sandwich </a:t>
                      </a:r>
                      <a:r>
                        <a:rPr lang="en-US" sz="3600" b="1" dirty="0" smtClean="0"/>
                        <a:t>with Wedges or Soup or Salad 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$6.50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4409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baseline="0" dirty="0" smtClean="0"/>
                        <a:t>Texas Beef</a:t>
                      </a:r>
                    </a:p>
                    <a:p>
                      <a:pPr algn="ctr"/>
                      <a:r>
                        <a:rPr lang="en-US" sz="3600" b="1" baseline="0" dirty="0" smtClean="0"/>
                        <a:t>Sesame Chicken </a:t>
                      </a:r>
                    </a:p>
                    <a:p>
                      <a:pPr algn="ctr"/>
                      <a:r>
                        <a:rPr lang="en-US" sz="3600" b="1" baseline="0" dirty="0" smtClean="0"/>
                        <a:t>Pasta Salad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$5.75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7333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endParaRPr lang="en-US" sz="900" b="1" dirty="0" smtClean="0"/>
                    </a:p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Lemon Slice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1818" y="285534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3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3057" cy="76877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147" y="6416257"/>
            <a:ext cx="11720452" cy="119427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14400" dirty="0" smtClean="0">
                <a:solidFill>
                  <a:srgbClr val="142581"/>
                </a:solidFill>
                <a:latin typeface="Berlin Sans FB Demi" panose="020E0802020502020306" pitchFamily="34" charset="0"/>
              </a:rPr>
              <a:t>Most professional athletes played multiple sports as kids.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4400" dirty="0" smtClean="0">
                <a:solidFill>
                  <a:srgbClr val="142581"/>
                </a:solidFill>
                <a:latin typeface="Berlin Sans FB Demi" panose="020E0802020502020306" pitchFamily="34" charset="0"/>
              </a:rPr>
              <a:t>Carlton has 33 teams covering 10 different sports.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4400" dirty="0" smtClean="0">
                <a:solidFill>
                  <a:srgbClr val="142581"/>
                </a:solidFill>
                <a:latin typeface="Berlin Sans FB Demi" panose="020E0802020502020306" pitchFamily="34" charset="0"/>
              </a:rPr>
              <a:t>Our past Athletes of the Year played at least 2 sports.</a:t>
            </a:r>
          </a:p>
          <a:p>
            <a:pPr marL="0" indent="0">
              <a:buNone/>
            </a:pPr>
            <a:endParaRPr lang="en-US" sz="21600" dirty="0" smtClean="0">
              <a:solidFill>
                <a:srgbClr val="142581"/>
              </a:solidFill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endParaRPr lang="en-US" sz="21600" dirty="0" smtClean="0">
              <a:solidFill>
                <a:srgbClr val="142581"/>
              </a:solidFill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endParaRPr lang="en-US" sz="21600" dirty="0" smtClean="0">
              <a:solidFill>
                <a:srgbClr val="142581"/>
              </a:solidFill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endParaRPr lang="en-US" sz="21600" dirty="0"/>
          </a:p>
          <a:p>
            <a:pPr marL="0" indent="0">
              <a:buNone/>
            </a:pPr>
            <a:endParaRPr lang="en-US" sz="21600" dirty="0" smtClean="0"/>
          </a:p>
          <a:p>
            <a:pPr marL="0" indent="0">
              <a:buNone/>
            </a:pPr>
            <a:endParaRPr lang="en-US" sz="21600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sz="900" b="1" dirty="0" smtClean="0"/>
              <a:t>; </a:t>
            </a:r>
            <a:r>
              <a:rPr lang="en-US" sz="900" b="1" dirty="0"/>
              <a:t>Thursday is “Multi-Sport Participation Day”; Friday is “School </a:t>
            </a:r>
            <a:r>
              <a:rPr lang="en-US" sz="900" dirty="0"/>
              <a:t>Team Recognition Day”.</a:t>
            </a:r>
          </a:p>
        </p:txBody>
      </p:sp>
      <p:sp>
        <p:nvSpPr>
          <p:cNvPr id="14" name="Explosion 1 13"/>
          <p:cNvSpPr/>
          <p:nvPr/>
        </p:nvSpPr>
        <p:spPr>
          <a:xfrm rot="20781771">
            <a:off x="-401629" y="-548259"/>
            <a:ext cx="4137649" cy="345050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>
              <a:solidFill>
                <a:srgbClr val="FF0000"/>
              </a:solidFill>
              <a:latin typeface="+mj-lt"/>
            </a:endParaRPr>
          </a:p>
          <a:p>
            <a:pPr algn="ctr"/>
            <a:endParaRPr lang="en-US" sz="800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4800" dirty="0" smtClean="0">
                <a:solidFill>
                  <a:srgbClr val="FF0000"/>
                </a:solidFill>
                <a:latin typeface="+mj-lt"/>
              </a:rPr>
              <a:t>Today</a:t>
            </a:r>
          </a:p>
          <a:p>
            <a:pPr algn="ctr"/>
            <a:r>
              <a:rPr lang="en-US" sz="4800" dirty="0" smtClean="0">
                <a:solidFill>
                  <a:srgbClr val="FF0000"/>
                </a:solidFill>
                <a:latin typeface="+mj-lt"/>
              </a:rPr>
              <a:t>is 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373" y="613557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+mj-lt"/>
              </a:rPr>
              <a:t>    Oct. 7-13 is Sask.  School  Sports Week</a:t>
            </a:r>
            <a:endParaRPr lang="en-US" sz="5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46018">
            <a:off x="8329305" y="-1136290"/>
            <a:ext cx="4863653" cy="3656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3596" y="470669"/>
            <a:ext cx="811555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buClr>
                <a:srgbClr val="AD0101"/>
              </a:buClr>
            </a:pPr>
            <a:r>
              <a:rPr lang="en-US" sz="6600" dirty="0" smtClean="0">
                <a:solidFill>
                  <a:srgbClr val="47601F"/>
                </a:solidFill>
                <a:latin typeface="Impact"/>
              </a:rPr>
              <a:t>            Multi-Sport             </a:t>
            </a:r>
          </a:p>
          <a:p>
            <a:pPr lvl="0" algn="ctr">
              <a:buClr>
                <a:srgbClr val="AD0101"/>
              </a:buClr>
            </a:pPr>
            <a:r>
              <a:rPr lang="en-US" sz="6600" dirty="0" smtClean="0">
                <a:solidFill>
                  <a:srgbClr val="EEEBF2"/>
                </a:solidFill>
                <a:latin typeface="Impact"/>
              </a:rPr>
              <a:t> </a:t>
            </a:r>
            <a:r>
              <a:rPr lang="en-US" sz="6600" dirty="0">
                <a:solidFill>
                  <a:srgbClr val="47601F"/>
                </a:solidFill>
                <a:latin typeface="Impact"/>
              </a:rPr>
              <a:t>Recognition Day </a:t>
            </a:r>
            <a:endParaRPr lang="en-US" sz="6600" dirty="0">
              <a:solidFill>
                <a:srgbClr val="47601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3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3057" cy="76877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548" y="6159146"/>
            <a:ext cx="11720452" cy="119427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14400" dirty="0" smtClean="0">
                <a:solidFill>
                  <a:srgbClr val="142581"/>
                </a:solidFill>
                <a:latin typeface="Berlin Sans FB Demi" panose="020E0802020502020306" pitchFamily="34" charset="0"/>
              </a:rPr>
              <a:t>Most professional athletes played multiple sports as kids.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4400" dirty="0" smtClean="0">
                <a:solidFill>
                  <a:srgbClr val="142581"/>
                </a:solidFill>
                <a:latin typeface="Berlin Sans FB Demi" panose="020E0802020502020306" pitchFamily="34" charset="0"/>
              </a:rPr>
              <a:t>Carlton has 33 teams covering 10 different sports.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4400" dirty="0" smtClean="0">
                <a:solidFill>
                  <a:srgbClr val="142581"/>
                </a:solidFill>
                <a:latin typeface="Berlin Sans FB Demi" panose="020E0802020502020306" pitchFamily="34" charset="0"/>
              </a:rPr>
              <a:t>Our past Athletes of the Year played at least 2 sports.</a:t>
            </a:r>
          </a:p>
          <a:p>
            <a:pPr marL="0" indent="0">
              <a:buNone/>
            </a:pPr>
            <a:endParaRPr lang="en-US" sz="21600" dirty="0" smtClean="0">
              <a:solidFill>
                <a:srgbClr val="142581"/>
              </a:solidFill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endParaRPr lang="en-US" sz="21600" dirty="0" smtClean="0">
              <a:solidFill>
                <a:srgbClr val="142581"/>
              </a:solidFill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endParaRPr lang="en-US" sz="21600" dirty="0" smtClean="0">
              <a:solidFill>
                <a:srgbClr val="142581"/>
              </a:solidFill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endParaRPr lang="en-US" sz="21600" dirty="0"/>
          </a:p>
          <a:p>
            <a:pPr marL="0" indent="0">
              <a:buNone/>
            </a:pPr>
            <a:endParaRPr lang="en-US" sz="21600" dirty="0" smtClean="0"/>
          </a:p>
          <a:p>
            <a:pPr marL="0" indent="0">
              <a:buNone/>
            </a:pPr>
            <a:endParaRPr lang="en-US" sz="21600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sz="900" b="1" dirty="0" smtClean="0"/>
              <a:t>; </a:t>
            </a:r>
            <a:r>
              <a:rPr lang="en-US" sz="900" b="1" dirty="0"/>
              <a:t>Thursday is “Multi-Sport Participation Day”; Friday is “School </a:t>
            </a:r>
            <a:r>
              <a:rPr lang="en-US" sz="900" dirty="0"/>
              <a:t>Team Recognition Day”.</a:t>
            </a:r>
          </a:p>
        </p:txBody>
      </p:sp>
      <p:sp>
        <p:nvSpPr>
          <p:cNvPr id="14" name="Explosion 1 13"/>
          <p:cNvSpPr/>
          <p:nvPr/>
        </p:nvSpPr>
        <p:spPr>
          <a:xfrm rot="20781771">
            <a:off x="-401629" y="-548259"/>
            <a:ext cx="4137649" cy="345050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Today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is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38306" y="5824849"/>
            <a:ext cx="10126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   Oct. 7-13 is Sask.  School  Sports Week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46018">
            <a:off x="8329305" y="-1136290"/>
            <a:ext cx="4863653" cy="3656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3596" y="470669"/>
            <a:ext cx="811555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0101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601F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           Multi-Sport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0101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BF2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7601F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Recognition Day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47601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8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11289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4651" y="-60459"/>
            <a:ext cx="5753945" cy="3095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49547" y="2168100"/>
            <a:ext cx="565892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A01D12"/>
                </a:solidFill>
                <a:latin typeface="Berlin Sans FB Demi" panose="020E0802020502020306" pitchFamily="34" charset="0"/>
              </a:rPr>
              <a:t>Crusaders </a:t>
            </a:r>
          </a:p>
          <a:p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A01D12"/>
                </a:solidFill>
                <a:latin typeface="Berlin Sans FB Demi" panose="020E0802020502020306" pitchFamily="34" charset="0"/>
              </a:rPr>
              <a:t>       Vs </a:t>
            </a:r>
          </a:p>
          <a:p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A01D12"/>
                </a:solidFill>
                <a:latin typeface="Berlin Sans FB Demi" panose="020E0802020502020306" pitchFamily="34" charset="0"/>
              </a:rPr>
              <a:t>Marion Graham</a:t>
            </a:r>
          </a:p>
          <a:p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A01D12"/>
                </a:solidFill>
                <a:latin typeface="Berlin Sans FB Demi" panose="020E0802020502020306" pitchFamily="34" charset="0"/>
              </a:rPr>
              <a:t>Falcons</a:t>
            </a:r>
          </a:p>
          <a:p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A01D12"/>
                </a:solidFill>
                <a:latin typeface="Berlin Sans FB Demi" panose="020E0802020502020306" pitchFamily="34" charset="0"/>
              </a:rPr>
              <a:t>6:30 tonight</a:t>
            </a:r>
            <a:endParaRPr lang="en-US" sz="6000" b="1" dirty="0">
              <a:ln>
                <a:solidFill>
                  <a:schemeClr val="tx1"/>
                </a:solidFill>
              </a:ln>
              <a:solidFill>
                <a:srgbClr val="A01D1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6614" y="3023325"/>
            <a:ext cx="311706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Meet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Sader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Sam!  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Have some popcorn &amp; hot chocolate! 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4" b="97624" l="234" r="95082">
                        <a14:foregroundMark x1="56909" y1="59208" x2="56206" y2="71683"/>
                        <a14:foregroundMark x1="66276" y1="59208" x2="70492" y2="69307"/>
                        <a14:foregroundMark x1="52225" y1="86733" x2="52225" y2="93663"/>
                        <a14:backgroundMark x1="13349" y1="18218" x2="11241" y2="44752"/>
                        <a14:backgroundMark x1="16862" y1="46139" x2="22248" y2="34257"/>
                        <a14:backgroundMark x1="26698" y1="45545" x2="34426" y2="40594"/>
                        <a14:backgroundMark x1="5386" y1="57822" x2="34426" y2="90099"/>
                        <a14:backgroundMark x1="32553" y1="60000" x2="22014" y2="96040"/>
                        <a14:backgroundMark x1="3044" y1="52871" x2="7728" y2="96832"/>
                        <a14:backgroundMark x1="22717" y1="95842" x2="48244" y2="92871"/>
                        <a14:backgroundMark x1="68852" y1="86733" x2="58548" y2="97030"/>
                        <a14:backgroundMark x1="75644" y1="92277" x2="70258" y2="95644"/>
                        <a14:backgroundMark x1="32553" y1="34455" x2="32553" y2="34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48975" y="980760"/>
            <a:ext cx="3842130" cy="481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667" r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0749" y="4470226"/>
            <a:ext cx="2065867" cy="2065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7" b="100000" l="278" r="99444">
                        <a14:backgroundMark x1="1111" y1="57708" x2="36667" y2="9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771241" y="4821276"/>
            <a:ext cx="4188842" cy="24412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9766" y="413774"/>
            <a:ext cx="5064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n w="19050">
                  <a:solidFill>
                    <a:schemeClr val="tx1"/>
                  </a:solidFill>
                </a:ln>
                <a:solidFill>
                  <a:srgbClr val="EFD528"/>
                </a:solidFill>
                <a:latin typeface="+mj-lt"/>
              </a:rPr>
              <a:t>Come cheer for your Crusaders!</a:t>
            </a:r>
            <a:endParaRPr lang="en-US" sz="5400" dirty="0">
              <a:ln w="19050">
                <a:solidFill>
                  <a:schemeClr val="tx1"/>
                </a:solidFill>
              </a:ln>
              <a:solidFill>
                <a:srgbClr val="EFD52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386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1826" t="-34455" r="7086" b="34455"/>
          <a:stretch/>
        </p:blipFill>
        <p:spPr>
          <a:xfrm>
            <a:off x="0" y="-3887817"/>
            <a:ext cx="12192000" cy="112709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0853" y="1424470"/>
            <a:ext cx="511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D0101">
                  <a:lumMod val="60000"/>
                  <a:lumOff val="40000"/>
                </a:srgbClr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28981" y="0"/>
            <a:ext cx="98439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 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Carbon Tax?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      Trump Impeachment?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             Canada and Marijuana!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                   Fake News-Global Warming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7741" y="4641240"/>
            <a:ext cx="85599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Thursdays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 117 - 12:30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Or see Mr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 Klassen or Mr. Fahie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" b="98678" l="0" r="97250">
                        <a14:foregroundMark x1="37000" y1="64132" x2="35250" y2="95041"/>
                        <a14:foregroundMark x1="14750" y1="67273" x2="3000" y2="86612"/>
                        <a14:foregroundMark x1="3750" y1="87107" x2="9000" y2="97686"/>
                        <a14:foregroundMark x1="35250" y1="1983" x2="47500" y2="15537"/>
                        <a14:foregroundMark x1="36000" y1="42810" x2="44750" y2="29421"/>
                        <a14:foregroundMark x1="45500" y1="29421" x2="46500" y2="20331"/>
                        <a14:foregroundMark x1="46500" y1="20331" x2="44000" y2="12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0140" y="252035"/>
            <a:ext cx="4381964" cy="65880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976" y="562979"/>
            <a:ext cx="602662" cy="6264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7213" y="2425272"/>
            <a:ext cx="356922" cy="6567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6300" y="3866336"/>
            <a:ext cx="6909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United Nations Club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211" y="2825708"/>
            <a:ext cx="877996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3737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What global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E3737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issues inspire or anger you?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3737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271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7882"/>
            <a:ext cx="12219214" cy="7395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2220" y="2910007"/>
            <a:ext cx="10236039" cy="3600986"/>
          </a:xfrm>
          <a:prstGeom prst="rect">
            <a:avLst/>
          </a:prstGeom>
          <a:solidFill>
            <a:srgbClr val="609C38"/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Mondays to Wednesdays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&amp; Fridays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*Except for Friday Oct. 19&amp;26</a:t>
            </a:r>
            <a:r>
              <a:rPr lang="en-US" sz="4000" baseline="300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th</a:t>
            </a:r>
            <a:r>
              <a:rPr lang="en-US" sz="40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12-30 – 1:10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B214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Bring your lunch!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99101" y="6893004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Oct. 31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64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778" y="6297320"/>
            <a:ext cx="6816178" cy="5619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528" y="0"/>
            <a:ext cx="628591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0"/>
            <a:ext cx="6280231" cy="4672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459689" y="409213"/>
            <a:ext cx="6520708" cy="6135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5861" y="6271516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3074" name="Picture 2" descr="Image result for hockey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95" y="3249017"/>
            <a:ext cx="8208912" cy="4209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66587" y="248196"/>
            <a:ext cx="827466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 </a:t>
            </a:r>
            <a:r>
              <a:rPr kumimoji="0" lang="en-US" sz="8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Next Game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00B05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</a:t>
            </a:r>
            <a:r>
              <a:rPr kumimoji="0" lang="en-US" sz="72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730E00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</a:rPr>
              <a:t>Sat.</a:t>
            </a:r>
            <a:r>
              <a:rPr kumimoji="0" lang="en-US" sz="7200" b="0" i="0" u="none" strike="noStrike" kern="120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srgbClr val="730E00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</a:t>
            </a:r>
            <a:r>
              <a:rPr lang="en-US" sz="7200" dirty="0" smtClean="0">
                <a:ln>
                  <a:solidFill>
                    <a:prstClr val="black"/>
                  </a:solidFill>
                </a:ln>
                <a:solidFill>
                  <a:srgbClr val="730E00">
                    <a:lumMod val="60000"/>
                    <a:lumOff val="40000"/>
                  </a:srgbClr>
                </a:solidFill>
                <a:latin typeface="Berlin Sans FB Demi" panose="020E0802020502020306" pitchFamily="34" charset="0"/>
              </a:rPr>
              <a:t>Oct. 13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730E00">
                    <a:lumMod val="60000"/>
                    <a:lumOff val="40000"/>
                  </a:srgbClr>
                </a:solidFill>
                <a:latin typeface="Berlin Sans FB Demi" panose="020E0802020502020306" pitchFamily="34" charset="0"/>
              </a:rPr>
              <a:t> </a:t>
            </a:r>
            <a:r>
              <a:rPr lang="en-US" sz="7200" dirty="0" smtClean="0">
                <a:ln>
                  <a:solidFill>
                    <a:prstClr val="black"/>
                  </a:solidFill>
                </a:ln>
                <a:solidFill>
                  <a:srgbClr val="730E00">
                    <a:lumMod val="60000"/>
                    <a:lumOff val="40000"/>
                  </a:srgbClr>
                </a:solidFill>
                <a:latin typeface="Berlin Sans FB Demi" panose="020E0802020502020306" pitchFamily="34" charset="0"/>
              </a:rPr>
              <a:t>   7pm</a:t>
            </a:r>
            <a:endParaRPr kumimoji="0" lang="en-US" sz="7200" b="0" i="0" u="none" strike="noStrike" kern="120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730E00">
                  <a:lumMod val="60000"/>
                  <a:lumOff val="40000"/>
                </a:srgbClr>
              </a:solidFill>
              <a:effectLst/>
              <a:uLnTx/>
              <a:uFillTx/>
              <a:latin typeface="Berlin Sans FB Demi" panose="020E0802020502020306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730E00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   Red</a:t>
            </a:r>
            <a:r>
              <a:rPr kumimoji="0" lang="en-US" sz="7200" b="0" i="0" u="none" strike="noStrike" kern="120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srgbClr val="730E00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Deer Rebels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730E00">
                  <a:lumMod val="60000"/>
                  <a:lumOff val="40000"/>
                </a:srgbClr>
              </a:solidFill>
              <a:effectLst/>
              <a:uLnTx/>
              <a:uFillTx/>
              <a:latin typeface="Berlin Sans FB Demi" panose="020E0802020502020306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730E00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730E00">
                  <a:lumMod val="60000"/>
                  <a:lumOff val="40000"/>
                </a:srgbClr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644304">
            <a:off x="9014592" y="1696143"/>
            <a:ext cx="4330508" cy="259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6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9367</TotalTime>
  <Words>384</Words>
  <Application>Microsoft Office PowerPoint</Application>
  <PresentationFormat>Widescreen</PresentationFormat>
  <Paragraphs>131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Arial Black</vt:lpstr>
      <vt:lpstr>Arial Rounded MT Bold</vt:lpstr>
      <vt:lpstr>Berlin Sans FB Demi</vt:lpstr>
      <vt:lpstr>Calibri</vt:lpstr>
      <vt:lpstr>Edwardian Script ITC</vt:lpstr>
      <vt:lpstr>Franklin Gothic Demi Cond</vt:lpstr>
      <vt:lpstr>Impact</vt:lpstr>
      <vt:lpstr>Segoe UI Semibold</vt:lpstr>
      <vt:lpstr>Times New Roman</vt:lpstr>
      <vt:lpstr>1_NewsPrint</vt:lpstr>
      <vt:lpstr>2_NewsPrint</vt:lpstr>
      <vt:lpstr>2_Diseño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Girls of Greatness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Palawaga, Rita</cp:lastModifiedBy>
  <cp:revision>278</cp:revision>
  <dcterms:created xsi:type="dcterms:W3CDTF">2018-08-20T20:03:04Z</dcterms:created>
  <dcterms:modified xsi:type="dcterms:W3CDTF">2018-10-11T16:29:24Z</dcterms:modified>
</cp:coreProperties>
</file>