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19" r:id="rId1"/>
    <p:sldMasterId id="2147485231" r:id="rId2"/>
    <p:sldMasterId id="2147485857" r:id="rId3"/>
    <p:sldMasterId id="2147486017" r:id="rId4"/>
    <p:sldMasterId id="2147486065" r:id="rId5"/>
    <p:sldMasterId id="2147486113" r:id="rId6"/>
    <p:sldMasterId id="2147486143" r:id="rId7"/>
    <p:sldMasterId id="2147486155" r:id="rId8"/>
  </p:sldMasterIdLst>
  <p:notesMasterIdLst>
    <p:notesMasterId r:id="rId22"/>
  </p:notesMasterIdLst>
  <p:sldIdLst>
    <p:sldId id="980" r:id="rId9"/>
    <p:sldId id="981" r:id="rId10"/>
    <p:sldId id="983" r:id="rId11"/>
    <p:sldId id="986" r:id="rId12"/>
    <p:sldId id="985" r:id="rId13"/>
    <p:sldId id="970" r:id="rId14"/>
    <p:sldId id="974" r:id="rId15"/>
    <p:sldId id="969" r:id="rId16"/>
    <p:sldId id="962" r:id="rId17"/>
    <p:sldId id="957" r:id="rId18"/>
    <p:sldId id="971" r:id="rId19"/>
    <p:sldId id="956" r:id="rId20"/>
    <p:sldId id="9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A75D9C-71E6-40CD-A92D-6CD7E3C1C494}">
          <p14:sldIdLst>
            <p14:sldId id="980"/>
            <p14:sldId id="981"/>
            <p14:sldId id="983"/>
            <p14:sldId id="986"/>
            <p14:sldId id="985"/>
            <p14:sldId id="970"/>
            <p14:sldId id="974"/>
            <p14:sldId id="969"/>
            <p14:sldId id="962"/>
            <p14:sldId id="957"/>
            <p14:sldId id="971"/>
            <p14:sldId id="956"/>
            <p14:sldId id="9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lle DAmou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11D"/>
    <a:srgbClr val="FFFFFF"/>
    <a:srgbClr val="E5B53B"/>
    <a:srgbClr val="C89800"/>
    <a:srgbClr val="00421E"/>
    <a:srgbClr val="80A55B"/>
    <a:srgbClr val="739551"/>
    <a:srgbClr val="618849"/>
    <a:srgbClr val="AFFFD3"/>
    <a:srgbClr val="769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 autoAdjust="0"/>
    <p:restoredTop sz="94660"/>
  </p:normalViewPr>
  <p:slideViewPr>
    <p:cSldViewPr>
      <p:cViewPr varScale="1">
        <p:scale>
          <a:sx n="85" d="100"/>
          <a:sy n="85" d="100"/>
        </p:scale>
        <p:origin x="23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7EAFE-4CDB-4141-BD93-2A098D8620E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8874B-FE22-41A0-8249-45C690F079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23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81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7CAE41-AC02-4212-B5DC-D72801E371D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4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202D-68D5-4ED1-B25A-1FF7B04C5D6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0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1FF0C-29CB-42AC-8800-C5E41D57A6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EA11F1-A0A8-4236-B707-8FA1FBAE28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3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A0854-E25F-4EBD-9458-F060AD84328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0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7237-48B1-42FF-9713-00C9DF8D0A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21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F85D4-C45F-411C-B749-769D6C6446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0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40A76-7B9E-4EFE-915F-1272FB34604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31D5-7DB5-40DB-8BFE-5B6533328D6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9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E48D-F54E-4E39-8FD7-B14993DDCAF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9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57D2E-4939-4CB9-BDF8-B3C852F797C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B5C50-6AE2-464E-842D-7030CA734F3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4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AB23-18A4-4FFD-83C8-250DBE1118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1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594C2-4CF5-4467-B7F2-FBE3C7E6D3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2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D3CE9-ACDC-41E9-8DBC-1375F116EDF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1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D1B143-0C14-4C2D-9BC0-F996544B9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71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7ECD4-C018-40EB-8C55-D89FAEB2E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29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F182-7509-4518-8AC5-BBFE2AE64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9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7930E-3716-4E21-A226-266B9D1D3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004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4BF9-B1CE-43EF-B7D6-C555379CE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842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D65E8-2B77-48C8-A1FA-C6A82D1AB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542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540F5-1321-49BE-BF01-9F8F6804C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1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E5A95-143A-4D3B-8B89-6A03EE71732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76799-D99A-4D88-AC7B-CDE3004A2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887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43C16-FD7E-4F23-9675-13169A402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121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3CCEE-96A0-41C7-9F92-32B6AEE46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745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0C074-295B-4AB5-B290-9CEC3FF3F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5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5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10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1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0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01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2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7E8D2-C019-4DE6-AF26-2DCEDCD8451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74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05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87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09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6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9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063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6923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881311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17648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3490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59C4B-CE57-460A-B96C-FBDC6107DB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00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6275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203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6987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9002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662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8833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0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94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76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9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88A41-DDDF-4C43-AC09-49EF78D82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61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18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9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11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31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167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79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78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63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70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0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55D9-C853-4F93-91EA-1279FF15B1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56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1684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52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695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07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83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3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95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3000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482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8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F83F8-6248-4ABB-B72C-ABA86059310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257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4256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850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034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31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18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085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59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352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6082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97D3A-FCF7-47EC-927B-0645C27FFF0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10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390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7949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732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089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4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417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4219A-AC6A-4AB6-AAF5-E143337C2703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77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68CA55-B107-4545-A5DE-5C39E130A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17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  <p:sldLayoutId id="21474858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2018-06-15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0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6" r:id="rId1"/>
    <p:sldLayoutId id="2147486067" r:id="rId2"/>
    <p:sldLayoutId id="2147486068" r:id="rId3"/>
    <p:sldLayoutId id="2147486069" r:id="rId4"/>
    <p:sldLayoutId id="2147486070" r:id="rId5"/>
    <p:sldLayoutId id="2147486071" r:id="rId6"/>
    <p:sldLayoutId id="2147486072" r:id="rId7"/>
    <p:sldLayoutId id="2147486073" r:id="rId8"/>
    <p:sldLayoutId id="2147486074" r:id="rId9"/>
    <p:sldLayoutId id="2147486075" r:id="rId10"/>
    <p:sldLayoutId id="214748607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31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  <p:sldLayoutId id="2147486119" r:id="rId6"/>
    <p:sldLayoutId id="2147486120" r:id="rId7"/>
    <p:sldLayoutId id="2147486121" r:id="rId8"/>
    <p:sldLayoutId id="2147486122" r:id="rId9"/>
    <p:sldLayoutId id="2147486123" r:id="rId10"/>
    <p:sldLayoutId id="2147486124" r:id="rId11"/>
    <p:sldLayoutId id="2147486125" r:id="rId12"/>
    <p:sldLayoutId id="2147486126" r:id="rId13"/>
    <p:sldLayoutId id="2147486127" r:id="rId14"/>
    <p:sldLayoutId id="2147486128" r:id="rId15"/>
    <p:sldLayoutId id="2147486129" r:id="rId16"/>
    <p:sldLayoutId id="21474861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2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4" r:id="rId1"/>
    <p:sldLayoutId id="2147486145" r:id="rId2"/>
    <p:sldLayoutId id="2147486146" r:id="rId3"/>
    <p:sldLayoutId id="2147486147" r:id="rId4"/>
    <p:sldLayoutId id="2147486148" r:id="rId5"/>
    <p:sldLayoutId id="2147486149" r:id="rId6"/>
    <p:sldLayoutId id="2147486150" r:id="rId7"/>
    <p:sldLayoutId id="2147486151" r:id="rId8"/>
    <p:sldLayoutId id="2147486152" r:id="rId9"/>
    <p:sldLayoutId id="2147486153" r:id="rId10"/>
    <p:sldLayoutId id="2147486154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9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6" r:id="rId1"/>
    <p:sldLayoutId id="2147486157" r:id="rId2"/>
    <p:sldLayoutId id="2147486158" r:id="rId3"/>
    <p:sldLayoutId id="2147486159" r:id="rId4"/>
    <p:sldLayoutId id="2147486160" r:id="rId5"/>
    <p:sldLayoutId id="2147486161" r:id="rId6"/>
    <p:sldLayoutId id="2147486162" r:id="rId7"/>
    <p:sldLayoutId id="2147486163" r:id="rId8"/>
    <p:sldLayoutId id="2147486164" r:id="rId9"/>
    <p:sldLayoutId id="2147486165" r:id="rId10"/>
    <p:sldLayoutId id="214748616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351584" y="100517"/>
            <a:ext cx="11089232" cy="72007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Carlton Comprehensive </a:t>
            </a:r>
            <a:endParaRPr kumimoji="0" lang="en-US" sz="3600" b="0" i="0" u="none" strike="noStrike" kern="1200" cap="none" spc="-10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High School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</a:br>
            <a:endParaRPr kumimoji="0" lang="en-US" sz="3600" b="0" i="0" u="none" strike="noStrike" kern="1200" cap="none" spc="-10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AC956E">
                    <a:lumMod val="20000"/>
                    <a:lumOff val="80000"/>
                  </a:srgbClr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</a:t>
            </a:r>
            <a:endParaRPr kumimoji="0" lang="en-CA" sz="3600" b="0" i="0" u="none" strike="noStrike" kern="1200" cap="none" spc="-100" normalizeH="0" baseline="0" noProof="0" dirty="0">
              <a:ln>
                <a:noFill/>
              </a:ln>
              <a:solidFill>
                <a:srgbClr val="AC956E">
                  <a:lumMod val="20000"/>
                  <a:lumOff val="80000"/>
                </a:srgbClr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9A30D-8299-463B-B4FE-17BCFF51514D}" type="datetime1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63790"/>
            <a:ext cx="2592288" cy="273640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284391"/>
              </p:ext>
            </p:extLst>
          </p:nvPr>
        </p:nvGraphicFramePr>
        <p:xfrm>
          <a:off x="4367808" y="1333269"/>
          <a:ext cx="7452827" cy="539483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5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 June 15  , 2018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10:00 – 11:05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695">
                <a:tc>
                  <a:txBody>
                    <a:bodyPr/>
                    <a:lstStyle/>
                    <a:p>
                      <a:pPr algn="ctr"/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Wellness Break</a:t>
                      </a:r>
                    </a:p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11:05 – 11:15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11:20 – 12:25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1:15 – 2:15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2:20 – 3:20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9845" y="3300535"/>
            <a:ext cx="47885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2017 – 2018 Bell </a:t>
            </a:r>
            <a:endParaRPr kumimoji="0" lang="en-US" sz="6600" b="0" i="0" u="none" strike="noStrike" kern="1200" cap="none" spc="-10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Schedule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3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6191" y="5872474"/>
            <a:ext cx="6215377" cy="830997"/>
          </a:xfrm>
          <a:prstGeom prst="rect">
            <a:avLst/>
          </a:prstGeom>
          <a:solidFill>
            <a:srgbClr val="76A49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</a:rPr>
              <a:t>Annual </a:t>
            </a:r>
            <a:r>
              <a:rPr lang="en-US" sz="2400" dirty="0" smtClean="0">
                <a:solidFill>
                  <a:prstClr val="black"/>
                </a:solidFill>
                <a:latin typeface="Bodoni MT Black" panose="02070A03080606020203" pitchFamily="18" charset="0"/>
              </a:rPr>
              <a:t>7</a:t>
            </a:r>
            <a:r>
              <a:rPr lang="en-US" sz="2400" baseline="30000" dirty="0" smtClean="0">
                <a:solidFill>
                  <a:prstClr val="black"/>
                </a:solidFill>
                <a:latin typeface="Bodoni MT Black" panose="02070A03080606020203" pitchFamily="18" charset="0"/>
              </a:rPr>
              <a:t>th</a:t>
            </a:r>
            <a:r>
              <a:rPr lang="en-US" sz="2400" dirty="0" smtClean="0">
                <a:solidFill>
                  <a:prstClr val="black"/>
                </a:solidFill>
                <a:latin typeface="Bodoni MT Black" panose="02070A03080606020203" pitchFamily="18" charset="0"/>
              </a:rPr>
              <a:t>High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</a:rPr>
              <a:t>School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</a:rPr>
              <a:t>Juried Art Show</a:t>
            </a:r>
          </a:p>
        </p:txBody>
      </p:sp>
      <p:sp>
        <p:nvSpPr>
          <p:cNvPr id="11" name="AutoShape 4" descr="Image result for winner med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7283" y="-106160"/>
            <a:ext cx="39533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Students</a:t>
            </a:r>
            <a:endParaRPr lang="en-US" sz="80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0870" y="4027696"/>
            <a:ext cx="70791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Please pick up your art 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Mrs. Anderson’s room  Y200</a:t>
            </a:r>
          </a:p>
          <a:p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80951" y="35951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520847" y="39491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13254" y="43317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8622" y="490485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65126" y="52334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9964" y="1348472"/>
            <a:ext cx="313754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Anjelo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Arpia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Alexis Roy</a:t>
            </a:r>
          </a:p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Ailah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Carpenter	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Macy Charles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Rachel Bear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 </a:t>
            </a:r>
            <a:r>
              <a:rPr lang="en-US" dirty="0" smtClean="0"/>
              <a:t>									</a:t>
            </a:r>
            <a:endParaRPr lang="en-US" dirty="0"/>
          </a:p>
          <a:p>
            <a:r>
              <a:rPr lang="en-US" dirty="0" smtClean="0"/>
              <a:t>				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061" y="2030730"/>
            <a:ext cx="1723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60229" y="1348472"/>
            <a:ext cx="2723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Brendan Earl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Jazlyn Daniels</a:t>
            </a:r>
          </a:p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Ryea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Daniels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Hayley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Loggins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Aaliyah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Morin 	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 flipH="1">
            <a:off x="7638952" y="1325977"/>
            <a:ext cx="403244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Amanda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Novotny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Haley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Sanderson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Jade Sanderson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Kona Settee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Standingcloud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017" y="4474235"/>
            <a:ext cx="1815583" cy="22676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4552" r="12749"/>
          <a:stretch/>
        </p:blipFill>
        <p:spPr>
          <a:xfrm>
            <a:off x="131466" y="4585811"/>
            <a:ext cx="2066227" cy="220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1" y="99020"/>
            <a:ext cx="10129485" cy="1279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6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98934"/>
            <a:ext cx="4968552" cy="498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231" y="-243408"/>
            <a:ext cx="13418459" cy="2517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3912" y="2524132"/>
            <a:ext cx="6624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			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Student Services!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573" y="987039"/>
            <a:ext cx="2112786" cy="164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497" y="1646162"/>
            <a:ext cx="2028127" cy="1164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1978" y="3152780"/>
            <a:ext cx="2556860" cy="3753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67" y="29795"/>
            <a:ext cx="13586725" cy="4999720"/>
          </a:xfrm>
        </p:spPr>
        <p:txBody>
          <a:bodyPr>
            <a:normAutofit fontScale="90000"/>
          </a:bodyPr>
          <a:lstStyle/>
          <a:p>
            <a:pPr marL="685800" indent="-685800" algn="l">
              <a:buFont typeface="Wingdings" panose="05000000000000000000" pitchFamily="2" charset="2"/>
              <a:buChar char="v"/>
            </a:pPr>
            <a:r>
              <a:rPr lang="en-US" sz="6700" b="1" dirty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 up </a:t>
            </a:r>
            <a:r>
              <a:rPr lang="en-US" sz="67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</a:t>
            </a:r>
            <a:r>
              <a:rPr lang="en-US" sz="6700" b="1" dirty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TEXTILES </a:t>
            </a:r>
            <a:r>
              <a:rPr lang="en-US" sz="67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br>
              <a:rPr lang="en-US" sz="67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60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60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fall 2018</a:t>
            </a:r>
            <a:br>
              <a:rPr lang="en-US" sz="60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hand sewing,  machine and </a:t>
            </a:r>
            <a:r>
              <a:rPr lang="en-US" sz="27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serger</a:t>
            </a:r>
            <a: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Skills  </a:t>
            </a:r>
            <a:b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Techniques for life – maybe even a career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24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                             </a:t>
            </a:r>
            <a:r>
              <a:rPr lang="en-US" sz="40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sign </a:t>
            </a:r>
            <a:r>
              <a:rPr lang="en-US" sz="4000" b="1" dirty="0">
                <a:solidFill>
                  <a:srgbClr val="FFC000"/>
                </a:solidFill>
                <a:latin typeface="Cooper Black" panose="0208090404030B020404" pitchFamily="18" charset="0"/>
              </a:rPr>
              <a:t>up </a:t>
            </a:r>
            <a:r>
              <a:rPr lang="en-US" sz="6000" b="1" dirty="0">
                <a:solidFill>
                  <a:srgbClr val="92D050"/>
                </a:solidFill>
                <a:latin typeface="Cooper Black" panose="0208090404030B020404" pitchFamily="18" charset="0"/>
              </a:rPr>
              <a:t>today</a:t>
            </a:r>
            <a:r>
              <a:rPr lang="en-US" sz="60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  <a:t>!! </a:t>
            </a:r>
            <a:r>
              <a:rPr lang="en-US" sz="44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  <a:t/>
            </a:r>
            <a:br>
              <a:rPr lang="en-US" sz="44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</a:br>
            <a:r>
              <a:rPr lang="en-US" sz="44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  <a:t>              </a:t>
            </a:r>
            <a:r>
              <a:rPr lang="en-US" sz="40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See student services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</a:b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		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en-US" sz="2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94291" y="7097401"/>
            <a:ext cx="7197726" cy="140546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929" y="4875405"/>
            <a:ext cx="2689708" cy="2040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078" y="4845325"/>
            <a:ext cx="3321585" cy="2042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5104" y="4875405"/>
            <a:ext cx="1982595" cy="19825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963" y="2772462"/>
            <a:ext cx="2244793" cy="1490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859" y="4198341"/>
            <a:ext cx="2494844" cy="271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2" y="0"/>
            <a:ext cx="12288688" cy="69879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2904" y="1916832"/>
            <a:ext cx="10657184" cy="3407385"/>
          </a:xfrm>
          <a:prstGeom prst="rect">
            <a:avLst/>
          </a:prstGeom>
          <a:ln w="20637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72" y="2204864"/>
            <a:ext cx="115212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+mj-lt"/>
              </a:rPr>
              <a:t>       </a:t>
            </a:r>
            <a:r>
              <a:rPr lang="en-US" sz="9600" dirty="0" smtClean="0">
                <a:solidFill>
                  <a:schemeClr val="bg1"/>
                </a:solidFill>
                <a:latin typeface="+mj-lt"/>
              </a:rPr>
              <a:t>Carlton </a:t>
            </a:r>
            <a:r>
              <a:rPr lang="en-US" sz="9600" dirty="0" err="1" smtClean="0">
                <a:solidFill>
                  <a:schemeClr val="bg1"/>
                </a:solidFill>
                <a:latin typeface="+mj-lt"/>
              </a:rPr>
              <a:t>Cafetorium</a:t>
            </a:r>
            <a:endParaRPr lang="en-US" sz="96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             Last Day  June 22</a:t>
            </a:r>
          </a:p>
          <a:p>
            <a:endParaRPr lang="en-US" sz="3600" dirty="0" smtClean="0">
              <a:latin typeface="+mj-lt"/>
            </a:endParaRPr>
          </a:p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3932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Friday,  June 15,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2018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67404" y="1919895"/>
          <a:ext cx="11809313" cy="485153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36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Single Mini 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$3.50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982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Cheddar Burger </a:t>
                      </a:r>
                    </a:p>
                    <a:p>
                      <a:pPr algn="ctr"/>
                      <a:r>
                        <a:rPr lang="en-US" sz="3200" b="1" dirty="0" smtClean="0"/>
                        <a:t>Fries or Soup or Salad or Onion Rings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$5.50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2562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Coconut Curry Cream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Citrus Mint on Greens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$5.25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32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 </a:t>
                      </a:r>
                      <a:r>
                        <a:rPr lang="en-US" sz="3200" b="1" smtClean="0">
                          <a:latin typeface="+mn-lt"/>
                        </a:rPr>
                        <a:t>Pumpkin Cheesecake</a:t>
                      </a:r>
                      <a:endParaRPr lang="en-US" sz="32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0616" y="28553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072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33000">
              <a:srgbClr val="C00000"/>
            </a:gs>
            <a:gs pos="61000">
              <a:schemeClr val="accent1">
                <a:lumMod val="45000"/>
                <a:lumOff val="55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456729" y="4198"/>
            <a:ext cx="13709795" cy="6853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344" y="199444"/>
            <a:ext cx="1265630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+mj-lt"/>
              </a:rPr>
              <a:t>     </a:t>
            </a:r>
            <a:r>
              <a:rPr lang="en-US" sz="7200" dirty="0" smtClean="0">
                <a:solidFill>
                  <a:srgbClr val="002060"/>
                </a:solidFill>
                <a:latin typeface="+mj-lt"/>
              </a:rPr>
              <a:t>All Library </a:t>
            </a:r>
            <a:r>
              <a:rPr lang="en-US" sz="7200" dirty="0">
                <a:solidFill>
                  <a:srgbClr val="002060"/>
                </a:solidFill>
                <a:latin typeface="+mj-lt"/>
              </a:rPr>
              <a:t>Material </a:t>
            </a:r>
            <a:r>
              <a:rPr lang="en-US" sz="7200" dirty="0" smtClean="0">
                <a:solidFill>
                  <a:srgbClr val="002060"/>
                </a:solidFill>
                <a:latin typeface="+mj-lt"/>
              </a:rPr>
              <a:t> Due </a:t>
            </a:r>
          </a:p>
          <a:p>
            <a:r>
              <a:rPr lang="en-US" sz="900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endParaRPr lang="en-US" sz="900" dirty="0">
              <a:solidFill>
                <a:srgbClr val="002060"/>
              </a:solidFill>
              <a:latin typeface="+mj-lt"/>
            </a:endParaRPr>
          </a:p>
          <a:p>
            <a:r>
              <a:rPr lang="en-US" sz="9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9600" dirty="0" smtClean="0">
                <a:solidFill>
                  <a:srgbClr val="002060"/>
                </a:solidFill>
                <a:latin typeface="+mj-lt"/>
              </a:rPr>
              <a:t>Monday </a:t>
            </a:r>
            <a:r>
              <a:rPr lang="en-US" sz="9600" dirty="0">
                <a:solidFill>
                  <a:srgbClr val="002060"/>
                </a:solidFill>
                <a:latin typeface="+mj-lt"/>
              </a:rPr>
              <a:t>June 18</a:t>
            </a:r>
            <a:r>
              <a:rPr lang="en-US" sz="9600" baseline="30000" dirty="0">
                <a:solidFill>
                  <a:srgbClr val="002060"/>
                </a:solidFill>
                <a:latin typeface="+mj-lt"/>
              </a:rPr>
              <a:t>th </a:t>
            </a:r>
            <a:endParaRPr lang="en-US" sz="9600" baseline="30000" dirty="0" smtClean="0">
              <a:solidFill>
                <a:srgbClr val="002060"/>
              </a:solidFill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r>
              <a:rPr lang="en-US" sz="4000" dirty="0" smtClean="0">
                <a:latin typeface="+mj-lt"/>
              </a:rPr>
              <a:t>including books, HP tablets, </a:t>
            </a:r>
          </a:p>
          <a:p>
            <a:r>
              <a:rPr lang="en-US" sz="4000" dirty="0" smtClean="0">
                <a:latin typeface="+mj-lt"/>
              </a:rPr>
              <a:t>cameras, tripods, calculators </a:t>
            </a:r>
          </a:p>
          <a:p>
            <a:endParaRPr lang="en-US" sz="4000" dirty="0">
              <a:solidFill>
                <a:srgbClr val="FFFF00"/>
              </a:solidFill>
              <a:latin typeface="+mj-lt"/>
            </a:endParaRPr>
          </a:p>
          <a:p>
            <a:r>
              <a:rPr lang="en-US" sz="8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semester textbooks excluded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010" y1="34699" x2="90297" y2="28279"/>
                        <a14:foregroundMark x1="13168" y1="27186" x2="19703" y2="25820"/>
                        <a14:foregroundMark x1="47228" y1="29235" x2="58713" y2="37568"/>
                        <a14:foregroundMark x1="72475" y1="57650" x2="77525" y2="57240"/>
                        <a14:backgroundMark x1="64554" y1="12978" x2="94554" y2="23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2619" y="2420888"/>
            <a:ext cx="6598520" cy="478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1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2201"/>
          <a:stretch/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1193" y="1714231"/>
            <a:ext cx="4550807" cy="514376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07368" y="1988840"/>
            <a:ext cx="10945216" cy="3886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88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PLEASE!</a:t>
            </a:r>
            <a:r>
              <a:rPr lang="en-US" sz="66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88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Return ALL</a:t>
            </a:r>
            <a:endParaRPr lang="en-US" sz="800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marL="0" indent="0">
              <a:buFont typeface="Arial"/>
              <a:buNone/>
            </a:pPr>
            <a:endParaRPr lang="en-US" sz="800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66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TEXTBOOKS </a:t>
            </a:r>
            <a:r>
              <a:rPr lang="en-US" sz="40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in the</a:t>
            </a:r>
          </a:p>
          <a:p>
            <a:pPr marL="0" indent="0">
              <a:buFont typeface="Arial"/>
              <a:buNone/>
            </a:pPr>
            <a:r>
              <a:rPr lang="en-US" sz="66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BOOK RETURN </a:t>
            </a:r>
          </a:p>
          <a:p>
            <a:pPr marL="0" indent="0">
              <a:buFont typeface="Arial"/>
              <a:buNone/>
            </a:pPr>
            <a:r>
              <a:rPr lang="en-US" sz="6600" dirty="0" smtClean="0">
                <a:solidFill>
                  <a:srgbClr val="0B0373"/>
                </a:solidFill>
                <a:latin typeface="Berlin Sans FB Demi" panose="020E0802020502020306" pitchFamily="34" charset="0"/>
              </a:rPr>
              <a:t>as soon as you are</a:t>
            </a:r>
          </a:p>
          <a:p>
            <a:pPr marL="0" indent="0">
              <a:buFont typeface="Arial"/>
              <a:buNone/>
            </a:pPr>
            <a:r>
              <a:rPr lang="en-US" sz="6600" dirty="0" smtClean="0">
                <a:solidFill>
                  <a:srgbClr val="0B0373"/>
                </a:solidFill>
                <a:latin typeface="Berlin Sans FB Demi" panose="020E0802020502020306" pitchFamily="34" charset="0"/>
              </a:rPr>
              <a:t>finished with them.</a:t>
            </a:r>
          </a:p>
          <a:p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37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6688" y="1565486"/>
            <a:ext cx="12397847" cy="4887849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F4911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Congratulates</a:t>
            </a:r>
            <a:endParaRPr lang="en-US" sz="800" dirty="0" smtClean="0">
              <a:solidFill>
                <a:srgbClr val="F4911D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800" dirty="0" smtClean="0">
              <a:solidFill>
                <a:srgbClr val="F4911D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Carlton </a:t>
            </a:r>
            <a:r>
              <a:rPr lang="en-US" sz="36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Comprehensive Public High School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Alt Ed Grade 11 &amp; 12 students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AAE6"/>
                </a:solidFill>
                <a:latin typeface="Berlin Sans FB Demi" panose="020E0802020502020306" pitchFamily="34" charset="0"/>
              </a:rPr>
              <a:t>    </a:t>
            </a:r>
            <a:endParaRPr lang="en-US" sz="800" dirty="0" smtClean="0">
              <a:solidFill>
                <a:srgbClr val="00AAE6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AAE6"/>
                </a:solidFill>
                <a:latin typeface="Berlin Sans FB Demi" panose="020E0802020502020306" pitchFamily="34" charset="0"/>
              </a:rPr>
              <a:t>        For </a:t>
            </a:r>
            <a:r>
              <a:rPr lang="en-US" sz="2600" dirty="0" smtClean="0">
                <a:solidFill>
                  <a:srgbClr val="00AAE6"/>
                </a:solidFill>
                <a:latin typeface="Berlin Sans FB Demi" panose="020E0802020502020306" pitchFamily="34" charset="0"/>
              </a:rPr>
              <a:t>completing the project </a:t>
            </a:r>
            <a:endParaRPr lang="en-US" sz="2600" dirty="0" smtClean="0">
              <a:solidFill>
                <a:srgbClr val="00AAE6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00AAE6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r>
              <a:rPr lang="en-US" sz="800" dirty="0" smtClean="0">
                <a:solidFill>
                  <a:srgbClr val="00AAE6"/>
                </a:solidFill>
                <a:latin typeface="Berlin Sans FB Demi" panose="020E0802020502020306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 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Truth: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Reconciliation Event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AAE6"/>
                </a:solidFill>
                <a:latin typeface="Berlin Sans FB Demi" panose="020E0802020502020306" pitchFamily="34" charset="0"/>
              </a:rPr>
              <a:t>2017-2018 </a:t>
            </a:r>
            <a:endParaRPr lang="en-US" sz="3200" dirty="0">
              <a:solidFill>
                <a:srgbClr val="00AAE6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80"/>
            <a:ext cx="12174452" cy="10620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344" y="1115451"/>
            <a:ext cx="12174452" cy="4500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55640" y="1115449"/>
            <a:ext cx="733907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4911D"/>
                </a:solidFill>
                <a:latin typeface="Berlin Sans FB Demi" panose="020E0802020502020306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 social justice program of the Canadian Teachers’ Federation</a:t>
            </a:r>
            <a:endParaRPr lang="en-US" b="1" dirty="0">
              <a:solidFill>
                <a:srgbClr val="F4911D"/>
              </a:solidFill>
              <a:latin typeface="Berlin Sans FB Demi" panose="020E0802020502020306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6364194"/>
            <a:ext cx="12397847" cy="731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720" y="5955253"/>
            <a:ext cx="2694076" cy="81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2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D1E8B2"/>
            </a:gs>
            <a:gs pos="100000">
              <a:srgbClr val="A1D06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960" y="180253"/>
            <a:ext cx="12160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Getting an error message logging into Students Achieve on your phone?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88288" y="1958056"/>
            <a:ext cx="3167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Refresh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and log in again.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2574" y="4608043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**Forgot your password?  See the Learning Commons Staff.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74238"/>
            <a:ext cx="11326849" cy="123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884261"/>
            <a:ext cx="6748011" cy="2366384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20897163" flipH="1">
            <a:off x="7867696" y="2353414"/>
            <a:ext cx="794725" cy="336336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8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C1EFFF"/>
            </a:gs>
            <a:gs pos="86000">
              <a:srgbClr val="71DAFF"/>
            </a:gs>
            <a:gs pos="100000">
              <a:srgbClr val="A6CE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35" y="3796989"/>
            <a:ext cx="5438698" cy="306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35360" y="113292"/>
            <a:ext cx="1265875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4D2883"/>
                </a:solidFill>
                <a:latin typeface="+mj-lt"/>
              </a:rPr>
              <a:t>                           </a:t>
            </a:r>
            <a:r>
              <a:rPr lang="en-US" sz="8000" dirty="0" smtClean="0">
                <a:solidFill>
                  <a:srgbClr val="7030A0"/>
                </a:solidFill>
                <a:latin typeface="+mj-lt"/>
              </a:rPr>
              <a:t>Husky </a:t>
            </a:r>
            <a:r>
              <a:rPr lang="en-US" sz="8000" dirty="0">
                <a:solidFill>
                  <a:srgbClr val="7030A0"/>
                </a:solidFill>
                <a:latin typeface="+mj-lt"/>
              </a:rPr>
              <a:t>Oil Spill  </a:t>
            </a:r>
            <a:endParaRPr lang="en-US" sz="8000" dirty="0" smtClean="0">
              <a:solidFill>
                <a:srgbClr val="7030A0"/>
              </a:solidFill>
              <a:latin typeface="+mj-lt"/>
            </a:endParaRPr>
          </a:p>
          <a:p>
            <a:r>
              <a:rPr lang="en-US" sz="4000" dirty="0" smtClean="0">
                <a:solidFill>
                  <a:srgbClr val="7030A0"/>
                </a:solidFill>
                <a:latin typeface="+mj-lt"/>
              </a:rPr>
              <a:t>                            Impact Results and Questions 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A</a:t>
            </a:r>
            <a:r>
              <a:rPr lang="en-US" sz="4000" dirty="0" smtClean="0">
                <a:solidFill>
                  <a:srgbClr val="7030A0"/>
                </a:solidFill>
                <a:latin typeface="+mj-lt"/>
              </a:rPr>
              <a:t>nswered    </a:t>
            </a:r>
            <a:r>
              <a:rPr lang="en-US" sz="5400" dirty="0" smtClean="0">
                <a:solidFill>
                  <a:srgbClr val="4D2883"/>
                </a:solidFill>
                <a:latin typeface="+mj-lt"/>
              </a:rPr>
              <a:t>	</a:t>
            </a:r>
            <a:r>
              <a:rPr lang="en-US" dirty="0" smtClean="0">
                <a:solidFill>
                  <a:srgbClr val="4D2883"/>
                </a:solidFill>
                <a:latin typeface="+mj-lt"/>
              </a:rPr>
              <a:t> </a:t>
            </a:r>
          </a:p>
          <a:p>
            <a:r>
              <a:rPr lang="en-US" sz="1600" b="1" dirty="0" smtClean="0">
                <a:solidFill>
                  <a:srgbClr val="1C7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smtClean="0">
                <a:solidFill>
                  <a:srgbClr val="1C7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Carlton’s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 Light Source </a:t>
            </a:r>
            <a:endParaRPr lang="en-US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Research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  <a:p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b="1" dirty="0" smtClean="0">
                <a:latin typeface="+mj-lt"/>
                <a:cs typeface="Arial" panose="020B0604020202020204" pitchFamily="34" charset="0"/>
              </a:rPr>
              <a:t>     </a:t>
            </a:r>
            <a:r>
              <a:rPr lang="en-US" sz="5400" b="1" dirty="0" smtClean="0">
                <a:solidFill>
                  <a:srgbClr val="294383"/>
                </a:solidFill>
                <a:latin typeface="+mj-lt"/>
                <a:cs typeface="Arial" panose="020B0604020202020204" pitchFamily="34" charset="0"/>
              </a:rPr>
              <a:t>Friday June 15</a:t>
            </a:r>
            <a:r>
              <a:rPr lang="en-US" sz="5400" b="1" baseline="30000" dirty="0" smtClean="0">
                <a:solidFill>
                  <a:srgbClr val="294383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en-US" sz="5400" b="1" dirty="0" smtClean="0">
                <a:solidFill>
                  <a:srgbClr val="294383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5400" b="1" dirty="0" smtClean="0">
                <a:solidFill>
                  <a:srgbClr val="294383"/>
                </a:solidFill>
                <a:latin typeface="+mj-lt"/>
                <a:cs typeface="Arial" panose="020B0604020202020204" pitchFamily="34" charset="0"/>
              </a:rPr>
              <a:t>     5 – 6 pm </a:t>
            </a:r>
          </a:p>
          <a:p>
            <a:r>
              <a:rPr lang="en-US" sz="5400" b="1" dirty="0" smtClean="0">
                <a:solidFill>
                  <a:srgbClr val="294383"/>
                </a:solidFill>
                <a:latin typeface="+mj-lt"/>
                <a:cs typeface="Arial" panose="020B0604020202020204" pitchFamily="34" charset="0"/>
              </a:rPr>
              <a:t>     Learning Commons</a:t>
            </a:r>
          </a:p>
          <a:p>
            <a:r>
              <a:rPr lang="en-US" dirty="0" smtClean="0">
                <a:solidFill>
                  <a:srgbClr val="4D2883"/>
                </a:solidFill>
                <a:latin typeface="+mj-lt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8255" y="2188467"/>
            <a:ext cx="1905000" cy="1905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930" r="98678">
                        <a14:foregroundMark x1="81938" y1="4955" x2="18502" y2="66216"/>
                        <a14:foregroundMark x1="17621" y1="4955" x2="82819" y2="69369"/>
                        <a14:foregroundMark x1="58150" y1="55856" x2="58150" y2="55856"/>
                        <a14:foregroundMark x1="48018" y1="51351" x2="48018" y2="51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4720" y="-6984"/>
            <a:ext cx="3196787" cy="31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CDE4FB"/>
            </a:gs>
            <a:gs pos="100000">
              <a:srgbClr val="39BCDB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0365" y="88229"/>
            <a:ext cx="8821331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rPr>
              <a:t>            FALL SURVEY</a:t>
            </a:r>
            <a:endParaRPr kumimoji="0" lang="en-CA" sz="4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5" y="1285753"/>
            <a:ext cx="6854051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5" y="2121309"/>
            <a:ext cx="6872287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1" y="2976243"/>
            <a:ext cx="68722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366" y="2627721"/>
            <a:ext cx="2280194" cy="180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839" y="159291"/>
            <a:ext cx="1760498" cy="65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72" y="40757"/>
            <a:ext cx="963251" cy="859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5800" y="1437501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want to graduate?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6213" y="2273057"/>
            <a:ext cx="4640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75% of grad 11’s said Yes!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5806" y="3040631"/>
            <a:ext cx="55178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Homeroom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Individualized Student Plans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Positive Relationships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Involvement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9736" y="5317095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85% of Grade 11’s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EE5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……..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want to graduate next year.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881" y="5136799"/>
            <a:ext cx="53960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4DA31D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SPRING </a:t>
            </a:r>
            <a:r>
              <a:rPr kumimoji="0" lang="en-US" sz="48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4DA31D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SURVEY: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530" y="4467667"/>
            <a:ext cx="2723807" cy="2169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89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297" y="947334"/>
            <a:ext cx="1848943" cy="18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99391"/>
            <a:ext cx="12288688" cy="63093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975432"/>
            <a:ext cx="12288688" cy="102520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88385"/>
            <a:ext cx="12226424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Don’t Forget Locker Clean Out</a:t>
            </a:r>
          </a:p>
          <a:p>
            <a:pPr lvl="0">
              <a:defRPr/>
            </a:pPr>
            <a:r>
              <a:rPr lang="en-US" sz="6000" dirty="0">
                <a:solidFill>
                  <a:srgbClr val="52E13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$50.00 charge for those not attending.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 </a:t>
            </a:r>
            <a:endParaRPr kumimoji="0" lang="en-US" sz="7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44" y="1340768"/>
            <a:ext cx="471577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June 25</a:t>
            </a:r>
            <a:r>
              <a:rPr kumimoji="0" lang="en-US" sz="9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th</a:t>
            </a:r>
            <a:endParaRPr kumimoji="0" 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1:55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94" y="1904681"/>
            <a:ext cx="6661046" cy="50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ourse">
  <a:themeElements>
    <a:clrScheme name="Custom 3">
      <a:dk1>
        <a:sysClr val="windowText" lastClr="000000"/>
      </a:dk1>
      <a:lt1>
        <a:sysClr val="window" lastClr="FFFFFF"/>
      </a:lt1>
      <a:dk2>
        <a:srgbClr val="3E3D2D"/>
      </a:dk2>
      <a:lt2>
        <a:srgbClr val="FF0000"/>
      </a:lt2>
      <a:accent1>
        <a:srgbClr val="BF0000"/>
      </a:accent1>
      <a:accent2>
        <a:srgbClr val="000000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7.xml><?xml version="1.0" encoding="utf-8"?>
<a:theme xmlns:a="http://schemas.openxmlformats.org/drawingml/2006/main" name="4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98561</TotalTime>
  <Words>326</Words>
  <Application>Microsoft Office PowerPoint</Application>
  <PresentationFormat>Widescreen</PresentationFormat>
  <Paragraphs>135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42" baseType="lpstr">
      <vt:lpstr>Arial</vt:lpstr>
      <vt:lpstr>Arial Black</vt:lpstr>
      <vt:lpstr>Arial Rounded MT Bold</vt:lpstr>
      <vt:lpstr>Berlin Sans FB</vt:lpstr>
      <vt:lpstr>Berlin Sans FB Demi</vt:lpstr>
      <vt:lpstr>Bodoni MT Black</vt:lpstr>
      <vt:lpstr>Calibri</vt:lpstr>
      <vt:lpstr>Calibri Light</vt:lpstr>
      <vt:lpstr>Cooper Black</vt:lpstr>
      <vt:lpstr>Eras Bold ITC</vt:lpstr>
      <vt:lpstr>Franklin Gothic Demi Cond</vt:lpstr>
      <vt:lpstr>Impact</vt:lpstr>
      <vt:lpstr>Lucida Sans Unicode</vt:lpstr>
      <vt:lpstr>Segoe UI Black</vt:lpstr>
      <vt:lpstr>Segoe UI Historic</vt:lpstr>
      <vt:lpstr>Segoe UI Semibold</vt:lpstr>
      <vt:lpstr>Times New Roman</vt:lpstr>
      <vt:lpstr>Verdana</vt:lpstr>
      <vt:lpstr>Wingdings</vt:lpstr>
      <vt:lpstr>Wingdings 2</vt:lpstr>
      <vt:lpstr>Wingdings 3</vt:lpstr>
      <vt:lpstr>ind_3646_slide</vt:lpstr>
      <vt:lpstr>1_ind_3646_slide</vt:lpstr>
      <vt:lpstr>Office Theme</vt:lpstr>
      <vt:lpstr>1_NewsPrint</vt:lpstr>
      <vt:lpstr>Concourse</vt:lpstr>
      <vt:lpstr>Celestial</vt:lpstr>
      <vt:lpstr>4_NewsPrint</vt:lpstr>
      <vt:lpstr>2_NewsPrint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 up for TEXTILES 30    For fall 2018      hand sewing,  machine and serger Skills     Techniques for life – maybe even a career                               sign up today!!                See student services    </vt:lpstr>
      <vt:lpstr>PowerPoint Presentation</vt:lpstr>
    </vt:vector>
  </TitlesOfParts>
  <Company>srsd119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2196</cp:revision>
  <dcterms:created xsi:type="dcterms:W3CDTF">2016-08-24T15:46:04Z</dcterms:created>
  <dcterms:modified xsi:type="dcterms:W3CDTF">2018-06-15T15:45:18Z</dcterms:modified>
</cp:coreProperties>
</file>