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19" r:id="rId1"/>
    <p:sldMasterId id="2147485231" r:id="rId2"/>
    <p:sldMasterId id="2147485605" r:id="rId3"/>
    <p:sldMasterId id="2147485857" r:id="rId4"/>
    <p:sldMasterId id="2147486017" r:id="rId5"/>
  </p:sldMasterIdLst>
  <p:notesMasterIdLst>
    <p:notesMasterId r:id="rId14"/>
  </p:notesMasterIdLst>
  <p:sldIdLst>
    <p:sldId id="784" r:id="rId6"/>
    <p:sldId id="870" r:id="rId7"/>
    <p:sldId id="874" r:id="rId8"/>
    <p:sldId id="873" r:id="rId9"/>
    <p:sldId id="871" r:id="rId10"/>
    <p:sldId id="872" r:id="rId11"/>
    <p:sldId id="862" r:id="rId12"/>
    <p:sldId id="8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A75D9C-71E6-40CD-A92D-6CD7E3C1C494}">
          <p14:sldIdLst>
            <p14:sldId id="784"/>
            <p14:sldId id="870"/>
            <p14:sldId id="874"/>
            <p14:sldId id="873"/>
            <p14:sldId id="871"/>
            <p14:sldId id="872"/>
            <p14:sldId id="862"/>
            <p14:sldId id="8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lle DAmou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3838"/>
    <a:srgbClr val="E0CB92"/>
    <a:srgbClr val="D3BA84"/>
    <a:srgbClr val="BEA161"/>
    <a:srgbClr val="E9E1C5"/>
    <a:srgbClr val="C5A759"/>
    <a:srgbClr val="E4DBB9"/>
    <a:srgbClr val="9B6C23"/>
    <a:srgbClr val="C1C2D1"/>
    <a:srgbClr val="CAD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60"/>
  </p:normalViewPr>
  <p:slideViewPr>
    <p:cSldViewPr>
      <p:cViewPr varScale="1">
        <p:scale>
          <a:sx n="71" d="100"/>
          <a:sy n="71" d="100"/>
        </p:scale>
        <p:origin x="60" y="51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7EAFE-4CDB-4141-BD93-2A098D8620EA}" type="datetimeFigureOut">
              <a:rPr lang="en-CA" smtClean="0"/>
              <a:t>2018-05-01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8874B-FE22-41A0-8249-45C690F079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723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8874B-FE22-41A0-8249-45C690F079C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122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32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7CAE41-AC02-4212-B5DC-D72801E371D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4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9202D-68D5-4ED1-B25A-1FF7B04C5D6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0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45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7" y="274645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1FF0C-29CB-42AC-8800-C5E41D57A6D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8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32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DEA11F1-A0A8-4236-B707-8FA1FBAE28E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33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A0854-E25F-4EBD-9458-F060AD84328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07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7237-48B1-42FF-9713-00C9DF8D0A3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21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6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7" y="1600206"/>
            <a:ext cx="4116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F85D4-C45F-411C-B749-769D6C64464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06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40A76-7B9E-4EFE-915F-1272FB34604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569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931D5-7DB5-40DB-8BFE-5B6533328D6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19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DE48D-F54E-4E39-8FD7-B14993DDCAF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97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57D2E-4939-4CB9-BDF8-B3C852F797C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3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B5C50-6AE2-464E-842D-7030CA734F3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94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CAB23-18A4-4FFD-83C8-250DBE11184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11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594C2-4CF5-4467-B7F2-FBE3C7E6D32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25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45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7" y="274645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D3CE9-ACDC-41E9-8DBC-1375F116EDF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13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2018-05-01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07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2018-05-01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17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2018-05-01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50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2018-05-01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37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2018-05-01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396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2018-05-01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98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2018-05-01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E5A95-143A-4D3B-8B89-6A03EE71732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95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7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3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2018-05-01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9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7464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2018-05-01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15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2018-05-01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56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8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2018-05-01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440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26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0D1B143-0C14-4C2D-9BC0-F996544B9F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771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7ECD4-C018-40EB-8C55-D89FAEB2E1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1291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FF182-7509-4518-8AC5-BBFE2AE643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2964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1"/>
            <a:ext cx="411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5" y="1600201"/>
            <a:ext cx="4116916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7930E-3716-4E21-A226-266B9D1D3A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004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44BF9-B1CE-43EF-B7D6-C555379CEE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842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D65E8-2B77-48C8-A1FA-C6A82D1AB0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54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6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7" y="1600206"/>
            <a:ext cx="4116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7E8D2-C019-4DE6-AF26-2DCEDCD8451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743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540F5-1321-49BE-BF01-9F8F6804CD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1327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76799-D99A-4D88-AC7B-CDE3004A21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8872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43C16-FD7E-4F23-9675-13169A402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1212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3CCEE-96A0-41C7-9F92-32B6AEE469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7451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39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5" y="274639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0C074-295B-4AB5-B290-9CEC3FF3FF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355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2018-05-01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753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2018-05-01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106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2018-05-01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015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2018-05-01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038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2018-05-01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40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59C4B-CE57-460A-B96C-FBDC6107DBD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006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2018-05-01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240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2018-05-01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054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54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87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2018-05-01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45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5872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50"/>
            <a:ext cx="9855200" cy="8048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2018-05-01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091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2018-05-01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61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57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2018-05-01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7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88A41-DDDF-4C43-AC09-49EF78D8215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6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155D9-C853-4F93-91EA-1279FF15B1E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5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F83F8-6248-4ABB-B72C-ABA86059310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2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97D3A-FCF7-47EC-927B-0645C27FFF0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1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1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7" y="1600206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20E5AB-8710-4C86-8F9A-85978888B0A8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417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220" r:id="rId1"/>
    <p:sldLayoutId id="2147485221" r:id="rId2"/>
    <p:sldLayoutId id="2147485222" r:id="rId3"/>
    <p:sldLayoutId id="2147485223" r:id="rId4"/>
    <p:sldLayoutId id="2147485224" r:id="rId5"/>
    <p:sldLayoutId id="2147485225" r:id="rId6"/>
    <p:sldLayoutId id="2147485226" r:id="rId7"/>
    <p:sldLayoutId id="2147485227" r:id="rId8"/>
    <p:sldLayoutId id="2147485228" r:id="rId9"/>
    <p:sldLayoutId id="2147485229" r:id="rId10"/>
    <p:sldLayoutId id="214748523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7" y="1600206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E4219A-AC6A-4AB6-AAF5-E143337C2703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177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232" r:id="rId1"/>
    <p:sldLayoutId id="2147485233" r:id="rId2"/>
    <p:sldLayoutId id="2147485234" r:id="rId3"/>
    <p:sldLayoutId id="2147485235" r:id="rId4"/>
    <p:sldLayoutId id="2147485236" r:id="rId5"/>
    <p:sldLayoutId id="2147485237" r:id="rId6"/>
    <p:sldLayoutId id="2147485238" r:id="rId7"/>
    <p:sldLayoutId id="2147485239" r:id="rId8"/>
    <p:sldLayoutId id="2147485240" r:id="rId9"/>
    <p:sldLayoutId id="2147485241" r:id="rId10"/>
    <p:sldLayoutId id="214748524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2018-05-01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83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75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9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06" r:id="rId1"/>
    <p:sldLayoutId id="2147485607" r:id="rId2"/>
    <p:sldLayoutId id="2147485608" r:id="rId3"/>
    <p:sldLayoutId id="2147485609" r:id="rId4"/>
    <p:sldLayoutId id="2147485610" r:id="rId5"/>
    <p:sldLayoutId id="2147485611" r:id="rId6"/>
    <p:sldLayoutId id="2147485612" r:id="rId7"/>
    <p:sldLayoutId id="2147485613" r:id="rId8"/>
    <p:sldLayoutId id="2147485614" r:id="rId9"/>
    <p:sldLayoutId id="2147485615" r:id="rId10"/>
    <p:sldLayoutId id="214748561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5" y="1600201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68CA55-B107-4545-A5DE-5C39E130A2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1741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858" r:id="rId1"/>
    <p:sldLayoutId id="2147485859" r:id="rId2"/>
    <p:sldLayoutId id="2147485860" r:id="rId3"/>
    <p:sldLayoutId id="2147485861" r:id="rId4"/>
    <p:sldLayoutId id="2147485862" r:id="rId5"/>
    <p:sldLayoutId id="2147485863" r:id="rId6"/>
    <p:sldLayoutId id="2147485864" r:id="rId7"/>
    <p:sldLayoutId id="2147485865" r:id="rId8"/>
    <p:sldLayoutId id="2147485866" r:id="rId9"/>
    <p:sldLayoutId id="2147485867" r:id="rId10"/>
    <p:sldLayoutId id="214748586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2018-05-01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39" y="6208795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87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7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18" r:id="rId1"/>
    <p:sldLayoutId id="2147486019" r:id="rId2"/>
    <p:sldLayoutId id="2147486020" r:id="rId3"/>
    <p:sldLayoutId id="2147486021" r:id="rId4"/>
    <p:sldLayoutId id="2147486022" r:id="rId5"/>
    <p:sldLayoutId id="2147486023" r:id="rId6"/>
    <p:sldLayoutId id="2147486024" r:id="rId7"/>
    <p:sldLayoutId id="2147486025" r:id="rId8"/>
    <p:sldLayoutId id="2147486026" r:id="rId9"/>
    <p:sldLayoutId id="2147486027" r:id="rId10"/>
    <p:sldLayoutId id="214748602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Relationship Id="rId6" Type="http://schemas.microsoft.com/office/2007/relationships/hdphoto" Target="../media/hdphoto7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Relationship Id="rId6" Type="http://schemas.microsoft.com/office/2007/relationships/hdphoto" Target="../media/hdphoto9.wdp"/><Relationship Id="rId5" Type="http://schemas.openxmlformats.org/officeDocument/2006/relationships/image" Target="../media/image23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24924" y="6429893"/>
            <a:ext cx="2844800" cy="365125"/>
          </a:xfrm>
        </p:spPr>
        <p:txBody>
          <a:bodyPr/>
          <a:lstStyle/>
          <a:p>
            <a:pPr>
              <a:defRPr/>
            </a:pPr>
            <a:fld id="{C409A30D-8299-463B-B4FE-17BCFF51514D}" type="datetime1">
              <a:rPr lang="en-US">
                <a:solidFill>
                  <a:prstClr val="white"/>
                </a:solidFill>
                <a:latin typeface="Times New Roman"/>
              </a:rPr>
              <a:pPr>
                <a:defRPr/>
              </a:pPr>
              <a:t>5/1/2018</a:t>
            </a:fld>
            <a:endParaRPr lang="en-US" dirty="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63352" y="53693"/>
            <a:ext cx="11089232" cy="72007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150000"/>
              </a:lnSpc>
              <a:defRPr/>
            </a:pPr>
            <a:r>
              <a:rPr lang="en-US" sz="2800" dirty="0">
                <a:solidFill>
                  <a:prstClr val="white"/>
                </a:solidFill>
                <a:latin typeface="Arial Black" panose="020B0A04020102020204" pitchFamily="34" charset="0"/>
              </a:rPr>
              <a:t>Carlton Comprehensive Public High School</a:t>
            </a:r>
            <a:r>
              <a:rPr lang="en-US" sz="3600" dirty="0">
                <a:solidFill>
                  <a:srgbClr val="FF0000"/>
                </a:solidFill>
                <a:latin typeface="Impact"/>
              </a:rPr>
              <a:t/>
            </a:r>
            <a:br>
              <a:rPr lang="en-US" sz="3600" dirty="0">
                <a:solidFill>
                  <a:srgbClr val="FF0000"/>
                </a:solidFill>
                <a:latin typeface="Impact"/>
              </a:rPr>
            </a:br>
            <a:r>
              <a:rPr lang="en-US" sz="4800" dirty="0">
                <a:solidFill>
                  <a:schemeClr val="tx1"/>
                </a:solidFill>
                <a:latin typeface="Impact"/>
              </a:rPr>
              <a:t>2017 – 2018 Bell Schedule</a:t>
            </a:r>
            <a:endParaRPr lang="en-CA" sz="4800" dirty="0">
              <a:solidFill>
                <a:schemeClr val="tx1"/>
              </a:solidFill>
              <a:latin typeface="Impac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9F9"/>
              </a:clrFrom>
              <a:clrTo>
                <a:srgbClr val="FDF9F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490" y="425190"/>
            <a:ext cx="1023234" cy="108012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466597"/>
              </p:ext>
            </p:extLst>
          </p:nvPr>
        </p:nvGraphicFramePr>
        <p:xfrm>
          <a:off x="263352" y="1853887"/>
          <a:ext cx="11737303" cy="45994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0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8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7099"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L="91477" marR="91477" marT="45711" marB="45711">
                    <a:solidFill>
                      <a:srgbClr val="9D83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Monday, Tuesday,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Thursday and Friday</a:t>
                      </a:r>
                      <a:endParaRPr lang="en-CA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77" marR="91477" marT="45711" marB="45711">
                    <a:solidFill>
                      <a:srgbClr val="9D83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Wednesday</a:t>
                      </a:r>
                      <a:endParaRPr lang="en-CA" sz="4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77" marR="91477" marT="45711" marB="45711">
                    <a:solidFill>
                      <a:srgbClr val="9D83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 1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8:55 – 9:55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8:55 – 9:55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rgbClr val="C0AE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 2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10:00 – 11:05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10:00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– 11:00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447">
                <a:tc>
                  <a:txBody>
                    <a:bodyPr/>
                    <a:lstStyle/>
                    <a:p>
                      <a:pPr algn="ctr"/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Wellness Break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11:05 – 11:15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Homeroom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11:05 – 11:20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rgbClr val="C0AE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 3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11:20 – 12:25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11:25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– 12:25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4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1:15 – 2:15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1:15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– 2:15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rgbClr val="C0AE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863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 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2:20 – 3:20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2:20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– 3:20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6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3" y="6305483"/>
            <a:ext cx="11809312" cy="4659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186944"/>
            <a:ext cx="11809311" cy="16129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8545" y="-124538"/>
            <a:ext cx="9022862" cy="18381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9656" y="393256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Wednesday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, May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841063"/>
              </p:ext>
            </p:extLst>
          </p:nvPr>
        </p:nvGraphicFramePr>
        <p:xfrm>
          <a:off x="167404" y="1919895"/>
          <a:ext cx="11809313" cy="48726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5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8052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Breakfast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South-west</a:t>
                      </a:r>
                      <a:r>
                        <a:rPr lang="en-US" sz="28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Egg Benny with Hash Browns</a:t>
                      </a:r>
                      <a:endParaRPr lang="en-US" sz="28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$3.50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0517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Lunch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 smtClean="0"/>
                    </a:p>
                    <a:p>
                      <a:pPr algn="ctr"/>
                      <a:r>
                        <a:rPr lang="en-US" sz="2800" b="1" dirty="0" smtClean="0"/>
                        <a:t>Grilled</a:t>
                      </a:r>
                      <a:r>
                        <a:rPr lang="en-US" sz="2800" b="1" baseline="0" dirty="0" smtClean="0"/>
                        <a:t> Chicken Burger with </a:t>
                      </a:r>
                    </a:p>
                    <a:p>
                      <a:pPr algn="ctr"/>
                      <a:r>
                        <a:rPr lang="en-US" sz="2800" b="1" baseline="0" dirty="0" smtClean="0"/>
                        <a:t>Wedges or Soup or Salad</a:t>
                      </a:r>
                      <a:endParaRPr lang="en-US" sz="2800" b="1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1" dirty="0" smtClean="0">
                          <a:latin typeface="+mn-lt"/>
                        </a:rPr>
                        <a:t>$5.50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0198">
                <a:tc>
                  <a:txBody>
                    <a:bodyPr/>
                    <a:lstStyle/>
                    <a:p>
                      <a:pPr algn="r"/>
                      <a:r>
                        <a:rPr lang="en-US" sz="3300" b="1" dirty="0" smtClean="0"/>
                        <a:t>Soup &amp; Salad</a:t>
                      </a:r>
                      <a:endParaRPr lang="en-CA" sz="33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 smtClean="0"/>
                        <a:t>Maple Butternut Squash</a:t>
                      </a:r>
                    </a:p>
                    <a:p>
                      <a:pPr algn="ctr"/>
                      <a:r>
                        <a:rPr lang="en-US" sz="2800" b="1" baseline="0" dirty="0" smtClean="0"/>
                        <a:t>Strawberry Romaine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$5.25</a:t>
                      </a:r>
                      <a:endParaRPr lang="en-CA" sz="2800" b="1" dirty="0" smtClean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2770"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3600" b="1" dirty="0" smtClean="0"/>
                        <a:t>Dessert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Made Fresh Daily</a:t>
                      </a:r>
                      <a:endParaRPr lang="en-US" sz="1000" b="1" dirty="0" smtClean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$2.00</a:t>
                      </a:r>
                      <a:endParaRPr lang="en-CA" sz="28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63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42000">
              <a:srgbClr val="FE3838"/>
            </a:gs>
            <a:gs pos="68000">
              <a:srgbClr val="FE3838"/>
            </a:gs>
            <a:gs pos="100000">
              <a:srgbClr val="C000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047" y="3949106"/>
            <a:ext cx="1067262" cy="11244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69591" y="-1033483"/>
            <a:ext cx="1276022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AED76B"/>
              </a:solidFill>
              <a:effectLst/>
              <a:uLnTx/>
              <a:uFillTx/>
              <a:latin typeface="Eras Bold ITC" panose="020B0907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ED76B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Homeroom Day Today!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AED76B"/>
              </a:solidFill>
              <a:effectLst/>
              <a:uLnTx/>
              <a:uFillTx/>
              <a:latin typeface="Eras Bold ITC" panose="020B090703050402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31704" y="1123705"/>
            <a:ext cx="4379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11:05-11:20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Eras Bold ITC" panose="020B090703050402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87945" y="4494804"/>
            <a:ext cx="22563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See your timetable for your advisor and meeting room.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9416" y="1977407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9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667" y="1861577"/>
            <a:ext cx="12056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Earn Life Transitions 20 &amp;30 level credits.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62" b="100000" l="1665" r="100000">
                        <a14:foregroundMark x1="12485" y1="39599" x2="21760" y2="70677"/>
                        <a14:foregroundMark x1="38407" y1="18797" x2="48395" y2="50877"/>
                        <a14:foregroundMark x1="66350" y1="25815" x2="74673" y2="58396"/>
                        <a14:foregroundMark x1="17122" y1="68672" x2="17122" y2="68672"/>
                        <a14:foregroundMark x1="88942" y1="85464" x2="88942" y2="85464"/>
                        <a14:foregroundMark x1="43757" y1="46867" x2="43757" y2="46867"/>
                        <a14:foregroundMark x1="43163" y1="47118" x2="43163" y2="47118"/>
                        <a14:backgroundMark x1="20809" y1="29825" x2="20809" y2="29825"/>
                        <a14:backgroundMark x1="30321" y1="42105" x2="30321" y2="42105"/>
                        <a14:backgroundMark x1="19976" y1="30827" x2="19976" y2="30827"/>
                        <a14:backgroundMark x1="26754" y1="33333" x2="26754" y2="33333"/>
                        <a14:backgroundMark x1="29608" y1="28070" x2="29608" y2="28070"/>
                        <a14:backgroundMark x1="24732" y1="29574" x2="24732" y2="29574"/>
                        <a14:backgroundMark x1="24732" y1="29574" x2="19382" y2="26316"/>
                        <a14:backgroundMark x1="39239" y1="61404" x2="39239" y2="61404"/>
                        <a14:backgroundMark x1="40190" y1="62907" x2="40190" y2="62907"/>
                        <a14:backgroundMark x1="55054" y1="43358" x2="55054" y2="43358"/>
                        <a14:backgroundMark x1="61593" y1="62155" x2="60404" y2="64160"/>
                        <a14:backgroundMark x1="79310" y1="60652" x2="81451" y2="64662"/>
                        <a14:backgroundMark x1="28062" y1="51629" x2="29845" y2="51880"/>
                        <a14:backgroundMark x1="29845" y1="45363" x2="30678" y2="42356"/>
                        <a14:backgroundMark x1="31272" y1="68672" x2="28537" y2="78195"/>
                        <a14:backgroundMark x1="58264" y1="36591" x2="58264" y2="36591"/>
                        <a14:backgroundMark x1="55767" y1="40351" x2="55767" y2="40351"/>
                        <a14:backgroundMark x1="95600" y1="54887" x2="78954" y2="899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368" y="2276872"/>
            <a:ext cx="10683843" cy="506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66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337048" y="-265195"/>
            <a:ext cx="12175717" cy="7682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2136" y="-265195"/>
            <a:ext cx="1959864" cy="74888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186" y="-265194"/>
            <a:ext cx="1504950" cy="7488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1704" y="404664"/>
            <a:ext cx="993710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30E0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Congratulations!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30E00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30E0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30E0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30E0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Ashley Urbaniak on advancing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30E0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Regionals for Girls singles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30E0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Badminton.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730E00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30E0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Good Luck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730E0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30E0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rbank!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730E00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60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t="4806" b="4853"/>
          <a:stretch/>
        </p:blipFill>
        <p:spPr>
          <a:xfrm>
            <a:off x="0" y="-1948"/>
            <a:ext cx="1234223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88889" l="0" r="100000">
                        <a14:foregroundMark x1="2815" y1="34921" x2="2815" y2="34921"/>
                        <a14:foregroundMark x1="24669" y1="42857" x2="24669" y2="42857"/>
                        <a14:foregroundMark x1="28477" y1="33333" x2="28477" y2="33333"/>
                        <a14:foregroundMark x1="36589" y1="42857" x2="36589" y2="44444"/>
                        <a14:foregroundMark x1="40397" y1="44444" x2="40397" y2="44444"/>
                        <a14:foregroundMark x1="54967" y1="22222" x2="54967" y2="22222"/>
                        <a14:foregroundMark x1="59272" y1="39683" x2="59272" y2="39683"/>
                        <a14:foregroundMark x1="75993" y1="26984" x2="75993" y2="26984"/>
                        <a14:foregroundMark x1="82119" y1="42857" x2="82119" y2="42857"/>
                        <a14:foregroundMark x1="87914" y1="47619" x2="87914" y2="47619"/>
                        <a14:foregroundMark x1="92384" y1="44444" x2="92384" y2="44444"/>
                        <a14:foregroundMark x1="13245" y1="49206" x2="13245" y2="49206"/>
                        <a14:backgroundMark x1="11424" y1="58730" x2="11424" y2="58730"/>
                        <a14:backgroundMark x1="15232" y1="52381" x2="15232" y2="52381"/>
                        <a14:backgroundMark x1="29470" y1="52381" x2="29470" y2="52381"/>
                        <a14:backgroundMark x1="36258" y1="60317" x2="36258" y2="60317"/>
                        <a14:backgroundMark x1="67715" y1="69841" x2="67715" y2="69841"/>
                        <a14:backgroundMark x1="73841" y1="58730" x2="73841" y2="58730"/>
                        <a14:backgroundMark x1="81954" y1="55556" x2="81954" y2="55556"/>
                        <a14:backgroundMark x1="88245" y1="55556" x2="88245" y2="55556"/>
                        <a14:backgroundMark x1="29801" y1="71429" x2="29801" y2="71429"/>
                        <a14:backgroundMark x1="19040" y1="42857" x2="19040" y2="428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376" y="189753"/>
            <a:ext cx="7133825" cy="744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4921" y1="44444" x2="34921" y2="44444"/>
                        <a14:foregroundMark x1="47302" y1="46032" x2="46984" y2="44444"/>
                        <a14:foregroundMark x1="61587" y1="26984" x2="61587" y2="26984"/>
                        <a14:foregroundMark x1="70159" y1="44444" x2="70159" y2="44444"/>
                        <a14:foregroundMark x1="80952" y1="33333" x2="80952" y2="3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4152" y="208510"/>
            <a:ext cx="3532896" cy="7065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36" b="96364" l="496" r="98347">
                        <a14:foregroundMark x1="2975" y1="30909" x2="2975" y2="30909"/>
                        <a14:foregroundMark x1="22149" y1="50909" x2="22149" y2="50909"/>
                        <a14:foregroundMark x1="39835" y1="36364" x2="39835" y2="36364"/>
                        <a14:foregroundMark x1="47603" y1="49091" x2="47603" y2="49091"/>
                        <a14:foregroundMark x1="97851" y1="38182" x2="97851" y2="38182"/>
                        <a14:foregroundMark x1="56860" y1="61818" x2="57025" y2="61818"/>
                        <a14:foregroundMark x1="77355" y1="41818" x2="77355" y2="41818"/>
                        <a14:foregroundMark x1="84298" y1="58182" x2="84298" y2="58182"/>
                        <a14:foregroundMark x1="84132" y1="36364" x2="84298" y2="36364"/>
                        <a14:foregroundMark x1="12397" y1="36364" x2="12397" y2="36364"/>
                        <a14:foregroundMark x1="62645" y1="72727" x2="62645" y2="72727"/>
                        <a14:backgroundMark x1="19339" y1="9091" x2="19339" y2="9091"/>
                        <a14:backgroundMark x1="15537" y1="87273" x2="15537" y2="87273"/>
                        <a14:backgroundMark x1="61157" y1="7273" x2="61157" y2="7273"/>
                        <a14:backgroundMark x1="50909" y1="9091" x2="50909" y2="9091"/>
                        <a14:backgroundMark x1="45289" y1="18182" x2="45289" y2="18182"/>
                        <a14:backgroundMark x1="42975" y1="47273" x2="42975" y2="47273"/>
                        <a14:backgroundMark x1="45620" y1="56364" x2="45620" y2="56364"/>
                        <a14:backgroundMark x1="50744" y1="50909" x2="50744" y2="50909"/>
                        <a14:backgroundMark x1="54876" y1="49091" x2="54876" y2="49091"/>
                        <a14:backgroundMark x1="79504" y1="7273" x2="79504" y2="7273"/>
                        <a14:backgroundMark x1="79504" y1="47273" x2="79504" y2="47273"/>
                        <a14:backgroundMark x1="71405" y1="29091" x2="71405" y2="29091"/>
                        <a14:backgroundMark x1="75537" y1="41818" x2="75537" y2="41818"/>
                        <a14:backgroundMark x1="5455" y1="54545" x2="5455" y2="54545"/>
                        <a14:backgroundMark x1="10413" y1="58182" x2="10413" y2="58182"/>
                        <a14:backgroundMark x1="1488" y1="7273" x2="1488" y2="7273"/>
                        <a14:backgroundMark x1="4298" y1="16364" x2="4298" y2="16364"/>
                        <a14:backgroundMark x1="14380" y1="58182" x2="14380" y2="58182"/>
                        <a14:backgroundMark x1="18347" y1="67273" x2="18347" y2="67273"/>
                        <a14:backgroundMark x1="24132" y1="56364" x2="24132" y2="56364"/>
                        <a14:backgroundMark x1="30083" y1="40000" x2="30083" y2="40000"/>
                        <a14:backgroundMark x1="29752" y1="67273" x2="29752" y2="67273"/>
                        <a14:backgroundMark x1="40661" y1="25455" x2="40661" y2="25455"/>
                        <a14:backgroundMark x1="40661" y1="56364" x2="40661" y2="56364"/>
                        <a14:backgroundMark x1="60992" y1="36364" x2="60992" y2="36364"/>
                        <a14:backgroundMark x1="30909" y1="52727" x2="30909" y2="52727"/>
                        <a14:backgroundMark x1="60496" y1="54545" x2="60496" y2="54545"/>
                        <a14:backgroundMark x1="67603" y1="54545" x2="67603" y2="54545"/>
                        <a14:backgroundMark x1="70909" y1="54545" x2="70909" y2="54545"/>
                        <a14:backgroundMark x1="89091" y1="56364" x2="89091" y2="56364"/>
                        <a14:backgroundMark x1="78843" y1="70909" x2="78843" y2="70909"/>
                        <a14:backgroundMark x1="85785" y1="52727" x2="85785" y2="52727"/>
                        <a14:backgroundMark x1="41157" y1="69091" x2="41157" y2="69091"/>
                        <a14:backgroundMark x1="32397" y1="56364" x2="32397" y2="56364"/>
                        <a14:backgroundMark x1="63967" y1="60000" x2="63967" y2="6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1424" y="1113231"/>
            <a:ext cx="7128792" cy="6480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52" b="100000" l="5556" r="100000">
                        <a14:foregroundMark x1="46296" y1="25926" x2="46296" y2="25926"/>
                        <a14:foregroundMark x1="66667" y1="29630" x2="66667" y2="29630"/>
                        <a14:foregroundMark x1="87037" y1="35185" x2="87037" y2="351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6803" y="1180092"/>
            <a:ext cx="1543050" cy="5143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687219"/>
            <a:ext cx="12342235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Crusaders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welcome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missed the initial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meeting see: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Ms. Sutton, Mr. Helgason or Mr.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Huddlestone, before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9th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99456" y="1849786"/>
            <a:ext cx="876393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First Meeting / Training </a:t>
            </a: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Wed. May 9</a:t>
            </a:r>
            <a:r>
              <a:rPr kumimoji="0" lang="en-US" sz="4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th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  3:30 – 4:30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Pool Training - Frank Dunn Pool</a:t>
            </a: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oper Black" panose="0208090404030B0204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solidFill>
                <a:srgbClr val="002060"/>
              </a:solidFill>
              <a:latin typeface="Cooper Black" panose="0208090404030B0204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Std" panose="03060802040607070404" pitchFamily="66" charset="0"/>
              </a:rPr>
              <a:t>Be changed and meet at diving tank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rush Script Std" panose="0306080204060707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388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9709"/>
          <a:stretch/>
        </p:blipFill>
        <p:spPr>
          <a:xfrm>
            <a:off x="-1176808" y="0"/>
            <a:ext cx="1339348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40704" y="116632"/>
            <a:ext cx="1332148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730E00">
                    <a:lumMod val="60000"/>
                    <a:lumOff val="4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More Training / Preparation Dates</a:t>
            </a:r>
          </a:p>
          <a:p>
            <a:r>
              <a:rPr lang="en-US" sz="3600" b="1" dirty="0">
                <a:ln>
                  <a:solidFill>
                    <a:prstClr val="black"/>
                  </a:solidFill>
                </a:ln>
                <a:solidFill>
                  <a:srgbClr val="730E00">
                    <a:lumMod val="60000"/>
                    <a:lumOff val="4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ras Bold ITC" panose="020B0907030504020204" pitchFamily="34" charset="0"/>
              </a:rPr>
              <a:t>Carlton Outdoor Ed Club Canoe Expedition 2018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30E00">
                  <a:lumMod val="60000"/>
                  <a:lumOff val="40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3432" y="1628800"/>
            <a:ext cx="1236107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Wed. May 16 – Noon &amp; 3:30-5:30 Construction Shop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Wed. May 23 – 3:30-4:30 Garden Area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Sat.  May 26 – 8:00am–7:00pm Garden Doors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Mon. May 28 – 3:30-4:30 Construction Shop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Tues. May 29 – Noon Club Room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Wed. May 30 – 8:30am Garden Doors 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00B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Eras Bold ITC" panose="020B0907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01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4782"/>
          <a:stretch/>
        </p:blipFill>
        <p:spPr>
          <a:xfrm>
            <a:off x="-96687" y="-1811203"/>
            <a:ext cx="12288687" cy="86245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96687" y="188640"/>
            <a:ext cx="11942308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Volunteers Needed!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b="1" dirty="0" smtClean="0"/>
              <a:t>                 SSHA Provincial Track and Field</a:t>
            </a:r>
          </a:p>
          <a:p>
            <a:r>
              <a:rPr lang="en-US" sz="4800" b="1" dirty="0" smtClean="0"/>
              <a:t>                            Championships</a:t>
            </a:r>
          </a:p>
          <a:p>
            <a:r>
              <a:rPr lang="en-US" sz="4800" dirty="0">
                <a:solidFill>
                  <a:srgbClr val="545454"/>
                </a:solidFill>
                <a:latin typeface="arial" panose="020B0604020202020204" pitchFamily="34" charset="0"/>
              </a:rPr>
              <a:t> </a:t>
            </a:r>
            <a:r>
              <a:rPr lang="en-US" sz="4800" dirty="0" smtClean="0">
                <a:solidFill>
                  <a:srgbClr val="545454"/>
                </a:solidFill>
                <a:latin typeface="arial" panose="020B0604020202020204" pitchFamily="34" charset="0"/>
              </a:rPr>
              <a:t>                              </a:t>
            </a:r>
            <a:r>
              <a:rPr lang="en-US" sz="3600" b="1" dirty="0" smtClean="0">
                <a:latin typeface="arial" panose="020B0604020202020204" pitchFamily="34" charset="0"/>
              </a:rPr>
              <a:t>@ our own </a:t>
            </a:r>
          </a:p>
          <a:p>
            <a:r>
              <a:rPr lang="en-US" sz="4800" b="1" dirty="0" smtClean="0"/>
              <a:t>                    HARRY </a:t>
            </a:r>
            <a:r>
              <a:rPr lang="en-US" sz="4800" b="1" dirty="0"/>
              <a:t>JEROME TRACK</a:t>
            </a:r>
            <a:endParaRPr lang="en-US" sz="4800" b="1" dirty="0" smtClean="0"/>
          </a:p>
          <a:p>
            <a:r>
              <a:rPr lang="en-US" sz="4800" b="1" dirty="0" smtClean="0"/>
              <a:t>                              June 1 &amp; 2</a:t>
            </a:r>
          </a:p>
          <a:p>
            <a:r>
              <a:rPr lang="en-US" sz="4800" b="1" dirty="0" smtClean="0"/>
              <a:t>         See Mr. Michalchuk in Student Services</a:t>
            </a:r>
            <a:endParaRPr lang="en-US" sz="4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883" y="1377360"/>
            <a:ext cx="2817919" cy="40678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46" y="0"/>
            <a:ext cx="1068128" cy="1188720"/>
          </a:xfrm>
          <a:prstGeom prst="rect">
            <a:avLst/>
          </a:prstGeom>
        </p:spPr>
      </p:pic>
      <p:pic>
        <p:nvPicPr>
          <p:cNvPr id="13" name="Picture 4" descr="Image result for carlton high school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496" y="70994"/>
            <a:ext cx="1161243" cy="116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65639" y="6474732"/>
            <a:ext cx="5405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May 25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0411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878" y="0"/>
            <a:ext cx="12200584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48" r="100000">
                        <a14:foregroundMark x1="11521" y1="91384" x2="37814" y2="91384"/>
                        <a14:foregroundMark x1="56130" y1="92428" x2="92614" y2="79112"/>
                        <a14:foregroundMark x1="6795" y1="94256" x2="6795" y2="94256"/>
                        <a14:foregroundMark x1="5465" y1="90862" x2="5465" y2="90862"/>
                        <a14:foregroundMark x1="4874" y1="96867" x2="4874" y2="96867"/>
                        <a14:foregroundMark x1="95126" y1="60313" x2="95126" y2="60313"/>
                        <a14:foregroundMark x1="85968" y1="20888" x2="85968" y2="20888"/>
                        <a14:backgroundMark x1="39882" y1="8355" x2="39882" y2="8355"/>
                        <a14:backgroundMark x1="96455" y1="89556" x2="96455" y2="89556"/>
                        <a14:backgroundMark x1="93353" y1="88773" x2="93353" y2="88773"/>
                        <a14:backgroundMark x1="90251" y1="95822" x2="90251" y2="958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4013" y="3196478"/>
            <a:ext cx="6448425" cy="3648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2121" y="116632"/>
            <a:ext cx="11639725" cy="606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Eras Bold ITC" panose="020B0907030504020204" pitchFamily="34" charset="0"/>
              </a:rPr>
              <a:t>Carlton Football Spring Camp</a:t>
            </a:r>
          </a:p>
          <a:p>
            <a:pPr algn="ctr"/>
            <a:r>
              <a:rPr lang="en-US" sz="4800" dirty="0" smtClean="0">
                <a:solidFill>
                  <a:srgbClr val="FFFF97"/>
                </a:solidFill>
                <a:latin typeface="Arial Black" panose="020B0A04020102020204" pitchFamily="34" charset="0"/>
              </a:rPr>
              <a:t>Sign up</a:t>
            </a:r>
          </a:p>
          <a:p>
            <a:pPr algn="ctr"/>
            <a:r>
              <a:rPr lang="en-US" sz="4800" dirty="0" smtClean="0">
                <a:solidFill>
                  <a:srgbClr val="FFFF97"/>
                </a:solidFill>
                <a:latin typeface="Arial Black" panose="020B0A04020102020204" pitchFamily="34" charset="0"/>
              </a:rPr>
              <a:t>Thursday, May 3</a:t>
            </a:r>
          </a:p>
          <a:p>
            <a:pPr algn="ctr"/>
            <a:r>
              <a:rPr lang="en-US" sz="4800" dirty="0" smtClean="0">
                <a:solidFill>
                  <a:srgbClr val="FFFF97"/>
                </a:solidFill>
                <a:latin typeface="Arial Black" panose="020B0A04020102020204" pitchFamily="34" charset="0"/>
              </a:rPr>
              <a:t>12:30 – CPAC</a:t>
            </a:r>
          </a:p>
          <a:p>
            <a:pPr algn="ctr"/>
            <a:endParaRPr lang="en-US" sz="4800" dirty="0" smtClean="0">
              <a:solidFill>
                <a:srgbClr val="FFFF97"/>
              </a:solidFill>
              <a:latin typeface="Arial Black" panose="020B0A04020102020204" pitchFamily="34" charset="0"/>
            </a:endParaRPr>
          </a:p>
          <a:p>
            <a:r>
              <a:rPr lang="en-US" sz="4000" dirty="0" smtClean="0">
                <a:solidFill>
                  <a:srgbClr val="FFFF97"/>
                </a:solidFill>
                <a:latin typeface="Arial Black" panose="020B0A04020102020204" pitchFamily="34" charset="0"/>
              </a:rPr>
              <a:t>All Boys and Girls invited!</a:t>
            </a:r>
          </a:p>
          <a:p>
            <a:r>
              <a:rPr lang="en-US" sz="3200" dirty="0" smtClean="0">
                <a:solidFill>
                  <a:srgbClr val="FFFF97"/>
                </a:solidFill>
                <a:latin typeface="Arial Black" panose="020B0A04020102020204" pitchFamily="34" charset="0"/>
              </a:rPr>
              <a:t>No previous experience required</a:t>
            </a:r>
          </a:p>
          <a:p>
            <a:r>
              <a:rPr lang="en-US" sz="3200" dirty="0" smtClean="0">
                <a:solidFill>
                  <a:srgbClr val="FFFF97"/>
                </a:solidFill>
                <a:latin typeface="Arial Black" panose="020B0A04020102020204" pitchFamily="34" charset="0"/>
              </a:rPr>
              <a:t>Information on conditioning </a:t>
            </a:r>
          </a:p>
          <a:p>
            <a:r>
              <a:rPr lang="en-US" sz="3200" dirty="0" smtClean="0">
                <a:solidFill>
                  <a:srgbClr val="FFFF97"/>
                </a:solidFill>
                <a:latin typeface="Arial Black" panose="020B0A04020102020204" pitchFamily="34" charset="0"/>
              </a:rPr>
              <a:t>available</a:t>
            </a:r>
            <a:endParaRPr lang="en-US" sz="3200" dirty="0">
              <a:solidFill>
                <a:srgbClr val="FFFF97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 descr="Image result for carlton high school logo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55" y="1185552"/>
            <a:ext cx="2075445" cy="207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0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d_3646_slide">
  <a:themeElements>
    <a:clrScheme name="Office Theme 2">
      <a:dk1>
        <a:srgbClr val="333333"/>
      </a:dk1>
      <a:lt1>
        <a:srgbClr val="FFFFFF"/>
      </a:lt1>
      <a:dk2>
        <a:srgbClr val="660000"/>
      </a:dk2>
      <a:lt2>
        <a:srgbClr val="FFFFFF"/>
      </a:lt2>
      <a:accent1>
        <a:srgbClr val="E667B1"/>
      </a:accent1>
      <a:accent2>
        <a:srgbClr val="E6935C"/>
      </a:accent2>
      <a:accent3>
        <a:srgbClr val="B8AAAA"/>
      </a:accent3>
      <a:accent4>
        <a:srgbClr val="DADADA"/>
      </a:accent4>
      <a:accent5>
        <a:srgbClr val="F0B8D5"/>
      </a:accent5>
      <a:accent6>
        <a:srgbClr val="D08553"/>
      </a:accent6>
      <a:hlink>
        <a:srgbClr val="E3BAF7"/>
      </a:hlink>
      <a:folHlink>
        <a:srgbClr val="FFA6A6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5C5C"/>
        </a:accent1>
        <a:accent2>
          <a:srgbClr val="ED7777"/>
        </a:accent2>
        <a:accent3>
          <a:srgbClr val="B8AAAA"/>
        </a:accent3>
        <a:accent4>
          <a:srgbClr val="DADADA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67B1"/>
        </a:accent1>
        <a:accent2>
          <a:srgbClr val="E6935C"/>
        </a:accent2>
        <a:accent3>
          <a:srgbClr val="B8AAAA"/>
        </a:accent3>
        <a:accent4>
          <a:srgbClr val="DADADA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ADCC52"/>
        </a:accent1>
        <a:accent2>
          <a:srgbClr val="F29191"/>
        </a:accent2>
        <a:accent3>
          <a:srgbClr val="B8AAAA"/>
        </a:accent3>
        <a:accent4>
          <a:srgbClr val="DADADA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D9B62B"/>
        </a:accent1>
        <a:accent2>
          <a:srgbClr val="66CC66"/>
        </a:accent2>
        <a:accent3>
          <a:srgbClr val="B8AAAA"/>
        </a:accent3>
        <a:accent4>
          <a:srgbClr val="DADADA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5C5C"/>
        </a:accent1>
        <a:accent2>
          <a:srgbClr val="ED7777"/>
        </a:accent2>
        <a:accent3>
          <a:srgbClr val="FFFFFF"/>
        </a:accent3>
        <a:accent4>
          <a:srgbClr val="000000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67B1"/>
        </a:accent1>
        <a:accent2>
          <a:srgbClr val="E6935C"/>
        </a:accent2>
        <a:accent3>
          <a:srgbClr val="FFFFFF"/>
        </a:accent3>
        <a:accent4>
          <a:srgbClr val="000000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DCC52"/>
        </a:accent1>
        <a:accent2>
          <a:srgbClr val="F29191"/>
        </a:accent2>
        <a:accent3>
          <a:srgbClr val="FFFFFF"/>
        </a:accent3>
        <a:accent4>
          <a:srgbClr val="000000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B62B"/>
        </a:accent1>
        <a:accent2>
          <a:srgbClr val="66CC66"/>
        </a:accent2>
        <a:accent3>
          <a:srgbClr val="FFFFFF"/>
        </a:accent3>
        <a:accent4>
          <a:srgbClr val="000000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nd_3646_slide">
  <a:themeElements>
    <a:clrScheme name="Office Theme 2">
      <a:dk1>
        <a:srgbClr val="333333"/>
      </a:dk1>
      <a:lt1>
        <a:srgbClr val="FFFFFF"/>
      </a:lt1>
      <a:dk2>
        <a:srgbClr val="660000"/>
      </a:dk2>
      <a:lt2>
        <a:srgbClr val="FFFFFF"/>
      </a:lt2>
      <a:accent1>
        <a:srgbClr val="E667B1"/>
      </a:accent1>
      <a:accent2>
        <a:srgbClr val="E6935C"/>
      </a:accent2>
      <a:accent3>
        <a:srgbClr val="B8AAAA"/>
      </a:accent3>
      <a:accent4>
        <a:srgbClr val="DADADA"/>
      </a:accent4>
      <a:accent5>
        <a:srgbClr val="F0B8D5"/>
      </a:accent5>
      <a:accent6>
        <a:srgbClr val="D08553"/>
      </a:accent6>
      <a:hlink>
        <a:srgbClr val="E3BAF7"/>
      </a:hlink>
      <a:folHlink>
        <a:srgbClr val="FFA6A6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5C5C"/>
        </a:accent1>
        <a:accent2>
          <a:srgbClr val="ED7777"/>
        </a:accent2>
        <a:accent3>
          <a:srgbClr val="B8AAAA"/>
        </a:accent3>
        <a:accent4>
          <a:srgbClr val="DADADA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67B1"/>
        </a:accent1>
        <a:accent2>
          <a:srgbClr val="E6935C"/>
        </a:accent2>
        <a:accent3>
          <a:srgbClr val="B8AAAA"/>
        </a:accent3>
        <a:accent4>
          <a:srgbClr val="DADADA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ADCC52"/>
        </a:accent1>
        <a:accent2>
          <a:srgbClr val="F29191"/>
        </a:accent2>
        <a:accent3>
          <a:srgbClr val="B8AAAA"/>
        </a:accent3>
        <a:accent4>
          <a:srgbClr val="DADADA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D9B62B"/>
        </a:accent1>
        <a:accent2>
          <a:srgbClr val="66CC66"/>
        </a:accent2>
        <a:accent3>
          <a:srgbClr val="B8AAAA"/>
        </a:accent3>
        <a:accent4>
          <a:srgbClr val="DADADA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5C5C"/>
        </a:accent1>
        <a:accent2>
          <a:srgbClr val="ED7777"/>
        </a:accent2>
        <a:accent3>
          <a:srgbClr val="FFFFFF"/>
        </a:accent3>
        <a:accent4>
          <a:srgbClr val="000000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67B1"/>
        </a:accent1>
        <a:accent2>
          <a:srgbClr val="E6935C"/>
        </a:accent2>
        <a:accent3>
          <a:srgbClr val="FFFFFF"/>
        </a:accent3>
        <a:accent4>
          <a:srgbClr val="000000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DCC52"/>
        </a:accent1>
        <a:accent2>
          <a:srgbClr val="F29191"/>
        </a:accent2>
        <a:accent3>
          <a:srgbClr val="FFFFFF"/>
        </a:accent3>
        <a:accent4>
          <a:srgbClr val="000000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B62B"/>
        </a:accent1>
        <a:accent2>
          <a:srgbClr val="66CC66"/>
        </a:accent2>
        <a:accent3>
          <a:srgbClr val="FFFFFF"/>
        </a:accent3>
        <a:accent4>
          <a:srgbClr val="000000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 2">
      <a:dk1>
        <a:srgbClr val="333333"/>
      </a:dk1>
      <a:lt1>
        <a:srgbClr val="FFFFFF"/>
      </a:lt1>
      <a:dk2>
        <a:srgbClr val="660000"/>
      </a:dk2>
      <a:lt2>
        <a:srgbClr val="FFFFFF"/>
      </a:lt2>
      <a:accent1>
        <a:srgbClr val="E667B1"/>
      </a:accent1>
      <a:accent2>
        <a:srgbClr val="E6935C"/>
      </a:accent2>
      <a:accent3>
        <a:srgbClr val="B8AAAA"/>
      </a:accent3>
      <a:accent4>
        <a:srgbClr val="DADADA"/>
      </a:accent4>
      <a:accent5>
        <a:srgbClr val="F0B8D5"/>
      </a:accent5>
      <a:accent6>
        <a:srgbClr val="D08553"/>
      </a:accent6>
      <a:hlink>
        <a:srgbClr val="E3BAF7"/>
      </a:hlink>
      <a:folHlink>
        <a:srgbClr val="FFA6A6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5C5C"/>
        </a:accent1>
        <a:accent2>
          <a:srgbClr val="ED7777"/>
        </a:accent2>
        <a:accent3>
          <a:srgbClr val="B8AAAA"/>
        </a:accent3>
        <a:accent4>
          <a:srgbClr val="DADADA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67B1"/>
        </a:accent1>
        <a:accent2>
          <a:srgbClr val="E6935C"/>
        </a:accent2>
        <a:accent3>
          <a:srgbClr val="B8AAAA"/>
        </a:accent3>
        <a:accent4>
          <a:srgbClr val="DADADA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ADCC52"/>
        </a:accent1>
        <a:accent2>
          <a:srgbClr val="F29191"/>
        </a:accent2>
        <a:accent3>
          <a:srgbClr val="B8AAAA"/>
        </a:accent3>
        <a:accent4>
          <a:srgbClr val="DADADA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D9B62B"/>
        </a:accent1>
        <a:accent2>
          <a:srgbClr val="66CC66"/>
        </a:accent2>
        <a:accent3>
          <a:srgbClr val="B8AAAA"/>
        </a:accent3>
        <a:accent4>
          <a:srgbClr val="DADADA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5C5C"/>
        </a:accent1>
        <a:accent2>
          <a:srgbClr val="ED7777"/>
        </a:accent2>
        <a:accent3>
          <a:srgbClr val="FFFFFF"/>
        </a:accent3>
        <a:accent4>
          <a:srgbClr val="000000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67B1"/>
        </a:accent1>
        <a:accent2>
          <a:srgbClr val="E6935C"/>
        </a:accent2>
        <a:accent3>
          <a:srgbClr val="FFFFFF"/>
        </a:accent3>
        <a:accent4>
          <a:srgbClr val="000000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DCC52"/>
        </a:accent1>
        <a:accent2>
          <a:srgbClr val="F29191"/>
        </a:accent2>
        <a:accent3>
          <a:srgbClr val="FFFFFF"/>
        </a:accent3>
        <a:accent4>
          <a:srgbClr val="000000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B62B"/>
        </a:accent1>
        <a:accent2>
          <a:srgbClr val="66CC66"/>
        </a:accent2>
        <a:accent3>
          <a:srgbClr val="FFFFFF"/>
        </a:accent3>
        <a:accent4>
          <a:srgbClr val="000000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91581</TotalTime>
  <Words>283</Words>
  <Application>Microsoft Office PowerPoint</Application>
  <PresentationFormat>Widescreen</PresentationFormat>
  <Paragraphs>89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Arial</vt:lpstr>
      <vt:lpstr>Arial</vt:lpstr>
      <vt:lpstr>Arial Black</vt:lpstr>
      <vt:lpstr>Brush Script Std</vt:lpstr>
      <vt:lpstr>Calibri</vt:lpstr>
      <vt:lpstr>Cooper Black</vt:lpstr>
      <vt:lpstr>Eras Bold ITC</vt:lpstr>
      <vt:lpstr>Franklin Gothic Demi Cond</vt:lpstr>
      <vt:lpstr>Impact</vt:lpstr>
      <vt:lpstr>Segoe UI Semibold</vt:lpstr>
      <vt:lpstr>Times New Roman</vt:lpstr>
      <vt:lpstr>ind_3646_slide</vt:lpstr>
      <vt:lpstr>1_ind_3646_slide</vt:lpstr>
      <vt:lpstr>2_NewsPrint</vt:lpstr>
      <vt:lpstr>Office Theme</vt:lpstr>
      <vt:lpstr>1_NewsPrint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srsd119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Charlene</dc:creator>
  <cp:lastModifiedBy>Palawaga, Rita</cp:lastModifiedBy>
  <cp:revision>1912</cp:revision>
  <dcterms:created xsi:type="dcterms:W3CDTF">2016-08-24T15:46:04Z</dcterms:created>
  <dcterms:modified xsi:type="dcterms:W3CDTF">2018-05-01T22:23:09Z</dcterms:modified>
</cp:coreProperties>
</file>